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Lst>
  <p:notesMasterIdLst>
    <p:notesMasterId r:id="rId107"/>
  </p:notesMasterIdLst>
  <p:sldIdLst>
    <p:sldId id="276" r:id="rId3"/>
    <p:sldId id="257" r:id="rId4"/>
    <p:sldId id="277" r:id="rId5"/>
    <p:sldId id="281" r:id="rId6"/>
    <p:sldId id="283" r:id="rId7"/>
    <p:sldId id="284" r:id="rId8"/>
    <p:sldId id="278" r:id="rId9"/>
    <p:sldId id="279" r:id="rId10"/>
    <p:sldId id="280" r:id="rId11"/>
    <p:sldId id="282" r:id="rId12"/>
    <p:sldId id="291" r:id="rId13"/>
    <p:sldId id="322" r:id="rId14"/>
    <p:sldId id="330" r:id="rId15"/>
    <p:sldId id="293" r:id="rId16"/>
    <p:sldId id="296" r:id="rId17"/>
    <p:sldId id="294" r:id="rId18"/>
    <p:sldId id="292" r:id="rId19"/>
    <p:sldId id="295" r:id="rId20"/>
    <p:sldId id="273" r:id="rId21"/>
    <p:sldId id="323" r:id="rId22"/>
    <p:sldId id="327" r:id="rId23"/>
    <p:sldId id="325" r:id="rId24"/>
    <p:sldId id="324" r:id="rId25"/>
    <p:sldId id="326" r:id="rId26"/>
    <p:sldId id="329" r:id="rId27"/>
    <p:sldId id="256" r:id="rId28"/>
    <p:sldId id="367" r:id="rId29"/>
    <p:sldId id="259" r:id="rId30"/>
    <p:sldId id="260" r:id="rId31"/>
    <p:sldId id="262" r:id="rId32"/>
    <p:sldId id="370" r:id="rId33"/>
    <p:sldId id="369" r:id="rId34"/>
    <p:sldId id="368" r:id="rId35"/>
    <p:sldId id="263" r:id="rId36"/>
    <p:sldId id="371" r:id="rId37"/>
    <p:sldId id="264" r:id="rId38"/>
    <p:sldId id="372" r:id="rId39"/>
    <p:sldId id="266" r:id="rId40"/>
    <p:sldId id="274" r:id="rId41"/>
    <p:sldId id="268" r:id="rId42"/>
    <p:sldId id="373" r:id="rId43"/>
    <p:sldId id="275" r:id="rId44"/>
    <p:sldId id="267" r:id="rId45"/>
    <p:sldId id="270" r:id="rId46"/>
    <p:sldId id="285" r:id="rId47"/>
    <p:sldId id="351" r:id="rId48"/>
    <p:sldId id="352" r:id="rId49"/>
    <p:sldId id="353" r:id="rId50"/>
    <p:sldId id="354" r:id="rId51"/>
    <p:sldId id="355" r:id="rId52"/>
    <p:sldId id="356" r:id="rId53"/>
    <p:sldId id="357" r:id="rId54"/>
    <p:sldId id="358" r:id="rId55"/>
    <p:sldId id="359" r:id="rId56"/>
    <p:sldId id="360" r:id="rId57"/>
    <p:sldId id="361" r:id="rId58"/>
    <p:sldId id="362" r:id="rId59"/>
    <p:sldId id="363" r:id="rId60"/>
    <p:sldId id="364" r:id="rId61"/>
    <p:sldId id="365" r:id="rId62"/>
    <p:sldId id="287" r:id="rId63"/>
    <p:sldId id="299" r:id="rId64"/>
    <p:sldId id="374" r:id="rId65"/>
    <p:sldId id="375" r:id="rId66"/>
    <p:sldId id="376" r:id="rId67"/>
    <p:sldId id="380" r:id="rId68"/>
    <p:sldId id="381" r:id="rId69"/>
    <p:sldId id="385" r:id="rId70"/>
    <p:sldId id="384" r:id="rId71"/>
    <p:sldId id="387" r:id="rId72"/>
    <p:sldId id="392" r:id="rId73"/>
    <p:sldId id="393" r:id="rId74"/>
    <p:sldId id="395" r:id="rId75"/>
    <p:sldId id="396" r:id="rId76"/>
    <p:sldId id="397" r:id="rId77"/>
    <p:sldId id="398" r:id="rId78"/>
    <p:sldId id="402" r:id="rId79"/>
    <p:sldId id="403" r:id="rId80"/>
    <p:sldId id="377" r:id="rId81"/>
    <p:sldId id="378" r:id="rId82"/>
    <p:sldId id="288" r:id="rId83"/>
    <p:sldId id="331" r:id="rId84"/>
    <p:sldId id="332" r:id="rId85"/>
    <p:sldId id="333" r:id="rId86"/>
    <p:sldId id="348" r:id="rId87"/>
    <p:sldId id="349" r:id="rId88"/>
    <p:sldId id="350" r:id="rId89"/>
    <p:sldId id="334" r:id="rId90"/>
    <p:sldId id="335" r:id="rId91"/>
    <p:sldId id="338" r:id="rId92"/>
    <p:sldId id="339" r:id="rId93"/>
    <p:sldId id="340" r:id="rId94"/>
    <p:sldId id="341" r:id="rId95"/>
    <p:sldId id="346" r:id="rId96"/>
    <p:sldId id="347" r:id="rId97"/>
    <p:sldId id="408" r:id="rId98"/>
    <p:sldId id="409" r:id="rId99"/>
    <p:sldId id="399" r:id="rId100"/>
    <p:sldId id="400" r:id="rId101"/>
    <p:sldId id="401" r:id="rId102"/>
    <p:sldId id="379" r:id="rId103"/>
    <p:sldId id="407" r:id="rId104"/>
    <p:sldId id="394" r:id="rId105"/>
    <p:sldId id="410"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684E78-304C-1ADF-6B17-39278850F881}" v="47" dt="2020-11-23T07:24:03.667"/>
    <p1510:client id="{07969F28-049A-1406-A4FF-B83084AD728E}" v="6" dt="2020-11-23T04:07:54.506"/>
    <p1510:client id="{0E10BBEB-D7F3-4D04-E188-D6DA6B2E312E}" v="3" dt="2020-11-23T01:05:07.577"/>
    <p1510:client id="{1CB619F4-FB63-B8D8-AEAB-7FFC6709BC68}" v="11" dt="2020-11-23T04:04:48.399"/>
    <p1510:client id="{49DCCD57-70D3-C2FA-CE5F-E3330520230D}" v="1" dt="2020-11-23T04:09:29.013"/>
    <p1510:client id="{64F9F93C-10D1-D017-0E99-3C10385B3905}" v="12" dt="2020-11-23T02:19:04.295"/>
    <p1510:client id="{786247C6-7E50-74D8-686E-AF10ADC753A2}" v="45" dt="2020-11-23T23:31:39.804"/>
    <p1510:client id="{93B347D0-CC82-66F4-9904-686AC9F70AE8}" v="623" dt="2020-11-23T01:36:34.143"/>
    <p1510:client id="{9454DBB0-21BA-4601-B5EB-A1903E1FEDC4}" v="1321" dt="2020-11-23T23:33:07.153"/>
    <p1510:client id="{9A1C187B-703C-3421-8882-431333077913}" v="54" dt="2020-11-23T03:59:15.616"/>
    <p1510:client id="{9CC5075F-4F85-A9FC-8B58-E202CD311691}" v="692" dt="2020-11-23T23:17:58.899"/>
    <p1510:client id="{A63A6E0A-A18E-4AB8-8851-D72E11DBCE48}" v="455" dt="2020-11-23T23:52:53.339"/>
    <p1510:client id="{ACDBFB6C-CC56-85F1-A841-FA8A13373834}" v="2" dt="2020-11-24T00:18:39.644"/>
    <p1510:client id="{CCD6A045-EE3F-116C-95F4-6696FDB9C9CE}" v="6" dt="2020-11-23T01:37:47.297"/>
    <p1510:client id="{D716E415-2E2F-A80D-8574-F4DE4FAA86A1}" v="13" dt="2020-11-23T04:27:01.715"/>
    <p1510:client id="{E5F0E01E-4FD3-60F1-AC5A-A4B42CC4AC90}" v="1891" dt="2020-11-23T23:24:42.831"/>
    <p1510:client id="{E6B7019F-7A08-4A76-877D-3DE1DD30CB25}" v="1926" dt="2020-11-23T21:15:22.427"/>
    <p1510:client id="{EAB247A7-6D97-B351-6F3C-830D61ABA3C6}" v="4" dt="2020-11-23T03:21:23.608"/>
    <p1510:client id="{FD3D7087-7663-B7AE-8480-82E01A252D43}" v="2" dt="2020-11-23T01:02:28.4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microsoft.com/office/2015/10/relationships/revisionInfo" Target="revisionInfo.xml"/><Relationship Id="rId16" Type="http://schemas.openxmlformats.org/officeDocument/2006/relationships/slide" Target="slides/slide14.xml"/><Relationship Id="rId107" Type="http://schemas.openxmlformats.org/officeDocument/2006/relationships/notesMaster" Target="notesMasters/notesMaster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presProps" Target="pres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viewProps" Target="view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18F_DE0F12AE.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_18F_DE0F12AE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_190_829CDE6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_190_829CDE622.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_191_728CAD53.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_191_728CAD533.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a:t>Predicted</a:t>
            </a:r>
            <a:r>
              <a:rPr lang="en-IN" baseline="0"/>
              <a:t> Precipitation in December 2020</a:t>
            </a:r>
            <a:endParaRPr lang="en-IN"/>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USA</c:v>
                </c:pt>
              </c:strCache>
            </c:strRef>
          </c:tx>
          <c:spPr>
            <a:solidFill>
              <a:schemeClr val="accent1"/>
            </a:solidFill>
            <a:ln>
              <a:noFill/>
            </a:ln>
            <a:effectLst/>
          </c:spPr>
          <c:invertIfNegative val="0"/>
          <c:cat>
            <c:strRef>
              <c:f>Sheet1!$A$2</c:f>
              <c:strCache>
                <c:ptCount val="1"/>
                <c:pt idx="0">
                  <c:v>Precipitation</c:v>
                </c:pt>
              </c:strCache>
            </c:strRef>
          </c:cat>
          <c:val>
            <c:numRef>
              <c:f>Sheet1!$B$2</c:f>
              <c:numCache>
                <c:formatCode>General</c:formatCode>
                <c:ptCount val="1"/>
                <c:pt idx="0">
                  <c:v>0.27</c:v>
                </c:pt>
              </c:numCache>
            </c:numRef>
          </c:val>
          <c:extLst>
            <c:ext xmlns:c16="http://schemas.microsoft.com/office/drawing/2014/chart" uri="{C3380CC4-5D6E-409C-BE32-E72D297353CC}">
              <c16:uniqueId val="{00000000-1AAB-453F-8C47-FB15F6DBA075}"/>
            </c:ext>
          </c:extLst>
        </c:ser>
        <c:ser>
          <c:idx val="1"/>
          <c:order val="1"/>
          <c:tx>
            <c:strRef>
              <c:f>Sheet1!$C$1</c:f>
              <c:strCache>
                <c:ptCount val="1"/>
                <c:pt idx="0">
                  <c:v>Russia</c:v>
                </c:pt>
              </c:strCache>
            </c:strRef>
          </c:tx>
          <c:spPr>
            <a:solidFill>
              <a:schemeClr val="accent2"/>
            </a:solidFill>
            <a:ln>
              <a:noFill/>
            </a:ln>
            <a:effectLst/>
          </c:spPr>
          <c:invertIfNegative val="0"/>
          <c:cat>
            <c:strRef>
              <c:f>Sheet1!$A$2</c:f>
              <c:strCache>
                <c:ptCount val="1"/>
                <c:pt idx="0">
                  <c:v>Precipitation</c:v>
                </c:pt>
              </c:strCache>
            </c:strRef>
          </c:cat>
          <c:val>
            <c:numRef>
              <c:f>Sheet1!$C$2</c:f>
              <c:numCache>
                <c:formatCode>General</c:formatCode>
                <c:ptCount val="1"/>
                <c:pt idx="0">
                  <c:v>0.05</c:v>
                </c:pt>
              </c:numCache>
            </c:numRef>
          </c:val>
          <c:extLst>
            <c:ext xmlns:c16="http://schemas.microsoft.com/office/drawing/2014/chart" uri="{C3380CC4-5D6E-409C-BE32-E72D297353CC}">
              <c16:uniqueId val="{00000001-1AAB-453F-8C47-FB15F6DBA075}"/>
            </c:ext>
          </c:extLst>
        </c:ser>
        <c:ser>
          <c:idx val="2"/>
          <c:order val="2"/>
          <c:tx>
            <c:strRef>
              <c:f>Sheet1!$D$1</c:f>
              <c:strCache>
                <c:ptCount val="1"/>
                <c:pt idx="0">
                  <c:v>UK</c:v>
                </c:pt>
              </c:strCache>
            </c:strRef>
          </c:tx>
          <c:spPr>
            <a:solidFill>
              <a:schemeClr val="accent3"/>
            </a:solidFill>
            <a:ln>
              <a:noFill/>
            </a:ln>
            <a:effectLst/>
          </c:spPr>
          <c:invertIfNegative val="0"/>
          <c:cat>
            <c:strRef>
              <c:f>Sheet1!$A$2</c:f>
              <c:strCache>
                <c:ptCount val="1"/>
                <c:pt idx="0">
                  <c:v>Precipitation</c:v>
                </c:pt>
              </c:strCache>
            </c:strRef>
          </c:cat>
          <c:val>
            <c:numRef>
              <c:f>Sheet1!$D$2</c:f>
              <c:numCache>
                <c:formatCode>General</c:formatCode>
                <c:ptCount val="1"/>
                <c:pt idx="0">
                  <c:v>0.09</c:v>
                </c:pt>
              </c:numCache>
            </c:numRef>
          </c:val>
          <c:extLst>
            <c:ext xmlns:c16="http://schemas.microsoft.com/office/drawing/2014/chart" uri="{C3380CC4-5D6E-409C-BE32-E72D297353CC}">
              <c16:uniqueId val="{00000002-1AAB-453F-8C47-FB15F6DBA075}"/>
            </c:ext>
          </c:extLst>
        </c:ser>
        <c:ser>
          <c:idx val="3"/>
          <c:order val="3"/>
          <c:tx>
            <c:strRef>
              <c:f>Sheet1!$E$1</c:f>
              <c:strCache>
                <c:ptCount val="1"/>
                <c:pt idx="0">
                  <c:v>Australia</c:v>
                </c:pt>
              </c:strCache>
            </c:strRef>
          </c:tx>
          <c:spPr>
            <a:solidFill>
              <a:schemeClr val="accent4"/>
            </a:solidFill>
            <a:ln>
              <a:noFill/>
            </a:ln>
            <a:effectLst/>
          </c:spPr>
          <c:invertIfNegative val="0"/>
          <c:cat>
            <c:strRef>
              <c:f>Sheet1!$A$2</c:f>
              <c:strCache>
                <c:ptCount val="1"/>
                <c:pt idx="0">
                  <c:v>Precipitation</c:v>
                </c:pt>
              </c:strCache>
            </c:strRef>
          </c:cat>
          <c:val>
            <c:numRef>
              <c:f>Sheet1!$E$2</c:f>
              <c:numCache>
                <c:formatCode>General</c:formatCode>
                <c:ptCount val="1"/>
                <c:pt idx="0">
                  <c:v>0.55000000000000004</c:v>
                </c:pt>
              </c:numCache>
            </c:numRef>
          </c:val>
          <c:extLst>
            <c:ext xmlns:c16="http://schemas.microsoft.com/office/drawing/2014/chart" uri="{C3380CC4-5D6E-409C-BE32-E72D297353CC}">
              <c16:uniqueId val="{00000003-1AAB-453F-8C47-FB15F6DBA075}"/>
            </c:ext>
          </c:extLst>
        </c:ser>
        <c:dLbls>
          <c:showLegendKey val="0"/>
          <c:showVal val="0"/>
          <c:showCatName val="0"/>
          <c:showSerName val="0"/>
          <c:showPercent val="0"/>
          <c:showBubbleSize val="0"/>
        </c:dLbls>
        <c:gapWidth val="219"/>
        <c:overlap val="-27"/>
        <c:axId val="553613120"/>
        <c:axId val="553613776"/>
      </c:barChart>
      <c:catAx>
        <c:axId val="553613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53613776"/>
        <c:crosses val="autoZero"/>
        <c:auto val="1"/>
        <c:lblAlgn val="ctr"/>
        <c:lblOffset val="100"/>
        <c:noMultiLvlLbl val="0"/>
      </c:catAx>
      <c:valAx>
        <c:axId val="5536137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536131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a:t>Predicted</a:t>
            </a:r>
            <a:r>
              <a:rPr lang="en-IN" baseline="0"/>
              <a:t> Temperature in December 2020</a:t>
            </a:r>
            <a:endParaRPr lang="en-IN"/>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USA</c:v>
                </c:pt>
              </c:strCache>
            </c:strRef>
          </c:tx>
          <c:spPr>
            <a:solidFill>
              <a:schemeClr val="accent1"/>
            </a:solidFill>
            <a:ln>
              <a:noFill/>
            </a:ln>
            <a:effectLst/>
          </c:spPr>
          <c:invertIfNegative val="0"/>
          <c:cat>
            <c:strRef>
              <c:f>Sheet1!$A$2</c:f>
              <c:strCache>
                <c:ptCount val="1"/>
                <c:pt idx="0">
                  <c:v>Temperature (°F)</c:v>
                </c:pt>
              </c:strCache>
            </c:strRef>
          </c:cat>
          <c:val>
            <c:numRef>
              <c:f>Sheet1!$B$2</c:f>
              <c:numCache>
                <c:formatCode>General</c:formatCode>
                <c:ptCount val="1"/>
                <c:pt idx="0">
                  <c:v>44</c:v>
                </c:pt>
              </c:numCache>
            </c:numRef>
          </c:val>
          <c:extLst>
            <c:ext xmlns:c16="http://schemas.microsoft.com/office/drawing/2014/chart" uri="{C3380CC4-5D6E-409C-BE32-E72D297353CC}">
              <c16:uniqueId val="{00000000-91DE-4BFA-B3B5-DB4D18E73C54}"/>
            </c:ext>
          </c:extLst>
        </c:ser>
        <c:ser>
          <c:idx val="1"/>
          <c:order val="1"/>
          <c:tx>
            <c:strRef>
              <c:f>Sheet1!$C$1</c:f>
              <c:strCache>
                <c:ptCount val="1"/>
                <c:pt idx="0">
                  <c:v>Russia</c:v>
                </c:pt>
              </c:strCache>
            </c:strRef>
          </c:tx>
          <c:spPr>
            <a:solidFill>
              <a:schemeClr val="accent2"/>
            </a:solidFill>
            <a:ln>
              <a:noFill/>
            </a:ln>
            <a:effectLst/>
          </c:spPr>
          <c:invertIfNegative val="0"/>
          <c:cat>
            <c:strRef>
              <c:f>Sheet1!$A$2</c:f>
              <c:strCache>
                <c:ptCount val="1"/>
                <c:pt idx="0">
                  <c:v>Temperature (°F)</c:v>
                </c:pt>
              </c:strCache>
            </c:strRef>
          </c:cat>
          <c:val>
            <c:numRef>
              <c:f>Sheet1!$C$2</c:f>
              <c:numCache>
                <c:formatCode>General</c:formatCode>
                <c:ptCount val="1"/>
                <c:pt idx="0">
                  <c:v>40</c:v>
                </c:pt>
              </c:numCache>
            </c:numRef>
          </c:val>
          <c:extLst>
            <c:ext xmlns:c16="http://schemas.microsoft.com/office/drawing/2014/chart" uri="{C3380CC4-5D6E-409C-BE32-E72D297353CC}">
              <c16:uniqueId val="{00000001-91DE-4BFA-B3B5-DB4D18E73C54}"/>
            </c:ext>
          </c:extLst>
        </c:ser>
        <c:ser>
          <c:idx val="2"/>
          <c:order val="2"/>
          <c:tx>
            <c:strRef>
              <c:f>Sheet1!$D$1</c:f>
              <c:strCache>
                <c:ptCount val="1"/>
                <c:pt idx="0">
                  <c:v>UK</c:v>
                </c:pt>
              </c:strCache>
            </c:strRef>
          </c:tx>
          <c:spPr>
            <a:solidFill>
              <a:schemeClr val="accent3"/>
            </a:solidFill>
            <a:ln>
              <a:noFill/>
            </a:ln>
            <a:effectLst/>
          </c:spPr>
          <c:invertIfNegative val="0"/>
          <c:cat>
            <c:strRef>
              <c:f>Sheet1!$A$2</c:f>
              <c:strCache>
                <c:ptCount val="1"/>
                <c:pt idx="0">
                  <c:v>Temperature (°F)</c:v>
                </c:pt>
              </c:strCache>
            </c:strRef>
          </c:cat>
          <c:val>
            <c:numRef>
              <c:f>Sheet1!$D$2</c:f>
              <c:numCache>
                <c:formatCode>General</c:formatCode>
                <c:ptCount val="1"/>
                <c:pt idx="0">
                  <c:v>50.5</c:v>
                </c:pt>
              </c:numCache>
            </c:numRef>
          </c:val>
          <c:extLst>
            <c:ext xmlns:c16="http://schemas.microsoft.com/office/drawing/2014/chart" uri="{C3380CC4-5D6E-409C-BE32-E72D297353CC}">
              <c16:uniqueId val="{00000002-91DE-4BFA-B3B5-DB4D18E73C54}"/>
            </c:ext>
          </c:extLst>
        </c:ser>
        <c:ser>
          <c:idx val="3"/>
          <c:order val="3"/>
          <c:tx>
            <c:strRef>
              <c:f>Sheet1!$E$1</c:f>
              <c:strCache>
                <c:ptCount val="1"/>
                <c:pt idx="0">
                  <c:v>Australia</c:v>
                </c:pt>
              </c:strCache>
            </c:strRef>
          </c:tx>
          <c:spPr>
            <a:solidFill>
              <a:schemeClr val="accent4"/>
            </a:solidFill>
            <a:ln>
              <a:noFill/>
            </a:ln>
            <a:effectLst/>
          </c:spPr>
          <c:invertIfNegative val="0"/>
          <c:cat>
            <c:strRef>
              <c:f>Sheet1!$A$2</c:f>
              <c:strCache>
                <c:ptCount val="1"/>
                <c:pt idx="0">
                  <c:v>Temperature (°F)</c:v>
                </c:pt>
              </c:strCache>
            </c:strRef>
          </c:cat>
          <c:val>
            <c:numRef>
              <c:f>Sheet1!$E$2</c:f>
              <c:numCache>
                <c:formatCode>General</c:formatCode>
                <c:ptCount val="1"/>
                <c:pt idx="0">
                  <c:v>62.6</c:v>
                </c:pt>
              </c:numCache>
            </c:numRef>
          </c:val>
          <c:extLst>
            <c:ext xmlns:c16="http://schemas.microsoft.com/office/drawing/2014/chart" uri="{C3380CC4-5D6E-409C-BE32-E72D297353CC}">
              <c16:uniqueId val="{00000003-91DE-4BFA-B3B5-DB4D18E73C54}"/>
            </c:ext>
          </c:extLst>
        </c:ser>
        <c:dLbls>
          <c:showLegendKey val="0"/>
          <c:showVal val="0"/>
          <c:showCatName val="0"/>
          <c:showSerName val="0"/>
          <c:showPercent val="0"/>
          <c:showBubbleSize val="0"/>
        </c:dLbls>
        <c:gapWidth val="219"/>
        <c:overlap val="-27"/>
        <c:axId val="553613120"/>
        <c:axId val="553613776"/>
      </c:barChart>
      <c:catAx>
        <c:axId val="553613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53613776"/>
        <c:crosses val="autoZero"/>
        <c:auto val="1"/>
        <c:lblAlgn val="ctr"/>
        <c:lblOffset val="100"/>
        <c:noMultiLvlLbl val="0"/>
      </c:catAx>
      <c:valAx>
        <c:axId val="5536137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536131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black">
                    <a:lumMod val="65000"/>
                    <a:lumOff val="35000"/>
                  </a:prstClr>
                </a:solidFill>
                <a:latin typeface="+mn-lt"/>
                <a:ea typeface="+mn-ea"/>
                <a:cs typeface="+mn-cs"/>
              </a:defRPr>
            </a:pPr>
            <a:r>
              <a:rPr lang="en-IN"/>
              <a:t>Predicted</a:t>
            </a:r>
            <a:r>
              <a:rPr lang="en-IN" baseline="0"/>
              <a:t> </a:t>
            </a:r>
            <a:r>
              <a:rPr lang="en-IN" sz="1800">
                <a:effectLst/>
              </a:rPr>
              <a:t>Relative Humidity</a:t>
            </a:r>
            <a:r>
              <a:rPr lang="en-IN" baseline="0"/>
              <a:t> in December 2020</a:t>
            </a:r>
            <a:endParaRPr lang="en-IN"/>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black">
                  <a:lumMod val="65000"/>
                  <a:lumOff val="35000"/>
                </a:prst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USA</c:v>
                </c:pt>
              </c:strCache>
            </c:strRef>
          </c:tx>
          <c:spPr>
            <a:solidFill>
              <a:schemeClr val="accent1"/>
            </a:solidFill>
            <a:ln>
              <a:noFill/>
            </a:ln>
            <a:effectLst/>
          </c:spPr>
          <c:invertIfNegative val="0"/>
          <c:cat>
            <c:strRef>
              <c:f>Sheet1!$A$2</c:f>
              <c:strCache>
                <c:ptCount val="1"/>
                <c:pt idx="0">
                  <c:v>Relative Humidity(PP/Equi.)</c:v>
                </c:pt>
              </c:strCache>
            </c:strRef>
          </c:cat>
          <c:val>
            <c:numRef>
              <c:f>Sheet1!$B$2</c:f>
              <c:numCache>
                <c:formatCode>General</c:formatCode>
                <c:ptCount val="1"/>
                <c:pt idx="0">
                  <c:v>72.599999999999994</c:v>
                </c:pt>
              </c:numCache>
            </c:numRef>
          </c:val>
          <c:extLst>
            <c:ext xmlns:c16="http://schemas.microsoft.com/office/drawing/2014/chart" uri="{C3380CC4-5D6E-409C-BE32-E72D297353CC}">
              <c16:uniqueId val="{00000000-1AAB-453F-8C47-FB15F6DBA075}"/>
            </c:ext>
          </c:extLst>
        </c:ser>
        <c:ser>
          <c:idx val="1"/>
          <c:order val="1"/>
          <c:tx>
            <c:strRef>
              <c:f>Sheet1!$C$1</c:f>
              <c:strCache>
                <c:ptCount val="1"/>
                <c:pt idx="0">
                  <c:v>Russia</c:v>
                </c:pt>
              </c:strCache>
            </c:strRef>
          </c:tx>
          <c:spPr>
            <a:solidFill>
              <a:schemeClr val="accent2"/>
            </a:solidFill>
            <a:ln>
              <a:noFill/>
            </a:ln>
            <a:effectLst/>
          </c:spPr>
          <c:invertIfNegative val="0"/>
          <c:cat>
            <c:strRef>
              <c:f>Sheet1!$A$2</c:f>
              <c:strCache>
                <c:ptCount val="1"/>
                <c:pt idx="0">
                  <c:v>Relative Humidity(PP/Equi.)</c:v>
                </c:pt>
              </c:strCache>
            </c:strRef>
          </c:cat>
          <c:val>
            <c:numRef>
              <c:f>Sheet1!$C$2</c:f>
              <c:numCache>
                <c:formatCode>General</c:formatCode>
                <c:ptCount val="1"/>
                <c:pt idx="0">
                  <c:v>93.1</c:v>
                </c:pt>
              </c:numCache>
            </c:numRef>
          </c:val>
          <c:extLst>
            <c:ext xmlns:c16="http://schemas.microsoft.com/office/drawing/2014/chart" uri="{C3380CC4-5D6E-409C-BE32-E72D297353CC}">
              <c16:uniqueId val="{00000001-1AAB-453F-8C47-FB15F6DBA075}"/>
            </c:ext>
          </c:extLst>
        </c:ser>
        <c:ser>
          <c:idx val="2"/>
          <c:order val="2"/>
          <c:tx>
            <c:strRef>
              <c:f>Sheet1!$D$1</c:f>
              <c:strCache>
                <c:ptCount val="1"/>
                <c:pt idx="0">
                  <c:v>UK</c:v>
                </c:pt>
              </c:strCache>
            </c:strRef>
          </c:tx>
          <c:spPr>
            <a:solidFill>
              <a:schemeClr val="accent3"/>
            </a:solidFill>
            <a:ln>
              <a:noFill/>
            </a:ln>
            <a:effectLst/>
          </c:spPr>
          <c:invertIfNegative val="0"/>
          <c:cat>
            <c:strRef>
              <c:f>Sheet1!$A$2</c:f>
              <c:strCache>
                <c:ptCount val="1"/>
                <c:pt idx="0">
                  <c:v>Relative Humidity(PP/Equi.)</c:v>
                </c:pt>
              </c:strCache>
            </c:strRef>
          </c:cat>
          <c:val>
            <c:numRef>
              <c:f>Sheet1!$D$2</c:f>
              <c:numCache>
                <c:formatCode>General</c:formatCode>
                <c:ptCount val="1"/>
                <c:pt idx="0">
                  <c:v>81</c:v>
                </c:pt>
              </c:numCache>
            </c:numRef>
          </c:val>
          <c:extLst>
            <c:ext xmlns:c16="http://schemas.microsoft.com/office/drawing/2014/chart" uri="{C3380CC4-5D6E-409C-BE32-E72D297353CC}">
              <c16:uniqueId val="{00000002-1AAB-453F-8C47-FB15F6DBA075}"/>
            </c:ext>
          </c:extLst>
        </c:ser>
        <c:ser>
          <c:idx val="3"/>
          <c:order val="3"/>
          <c:tx>
            <c:strRef>
              <c:f>Sheet1!$E$1</c:f>
              <c:strCache>
                <c:ptCount val="1"/>
                <c:pt idx="0">
                  <c:v>Australia</c:v>
                </c:pt>
              </c:strCache>
            </c:strRef>
          </c:tx>
          <c:spPr>
            <a:solidFill>
              <a:schemeClr val="accent4"/>
            </a:solidFill>
            <a:ln>
              <a:noFill/>
            </a:ln>
            <a:effectLst/>
          </c:spPr>
          <c:invertIfNegative val="0"/>
          <c:cat>
            <c:strRef>
              <c:f>Sheet1!$A$2</c:f>
              <c:strCache>
                <c:ptCount val="1"/>
                <c:pt idx="0">
                  <c:v>Relative Humidity(PP/Equi.)</c:v>
                </c:pt>
              </c:strCache>
            </c:strRef>
          </c:cat>
          <c:val>
            <c:numRef>
              <c:f>Sheet1!$E$2</c:f>
              <c:numCache>
                <c:formatCode>General</c:formatCode>
                <c:ptCount val="1"/>
                <c:pt idx="0">
                  <c:v>74.099999999999994</c:v>
                </c:pt>
              </c:numCache>
            </c:numRef>
          </c:val>
          <c:extLst>
            <c:ext xmlns:c16="http://schemas.microsoft.com/office/drawing/2014/chart" uri="{C3380CC4-5D6E-409C-BE32-E72D297353CC}">
              <c16:uniqueId val="{00000003-1AAB-453F-8C47-FB15F6DBA075}"/>
            </c:ext>
          </c:extLst>
        </c:ser>
        <c:dLbls>
          <c:showLegendKey val="0"/>
          <c:showVal val="0"/>
          <c:showCatName val="0"/>
          <c:showSerName val="0"/>
          <c:showPercent val="0"/>
          <c:showBubbleSize val="0"/>
        </c:dLbls>
        <c:gapWidth val="219"/>
        <c:overlap val="-27"/>
        <c:axId val="553613120"/>
        <c:axId val="553613776"/>
      </c:barChart>
      <c:catAx>
        <c:axId val="553613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53613776"/>
        <c:crosses val="autoZero"/>
        <c:auto val="1"/>
        <c:lblAlgn val="ctr"/>
        <c:lblOffset val="100"/>
        <c:noMultiLvlLbl val="0"/>
      </c:catAx>
      <c:valAx>
        <c:axId val="5536137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536131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a:t>Predicted</a:t>
            </a:r>
            <a:r>
              <a:rPr lang="en-IN" baseline="0"/>
              <a:t> Wind Speed in December 2020</a:t>
            </a:r>
            <a:endParaRPr lang="en-IN"/>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USA</c:v>
                </c:pt>
              </c:strCache>
            </c:strRef>
          </c:tx>
          <c:spPr>
            <a:solidFill>
              <a:schemeClr val="accent1"/>
            </a:solidFill>
            <a:ln>
              <a:noFill/>
            </a:ln>
            <a:effectLst/>
          </c:spPr>
          <c:invertIfNegative val="0"/>
          <c:cat>
            <c:strRef>
              <c:f>Sheet1!$A$2</c:f>
              <c:strCache>
                <c:ptCount val="1"/>
                <c:pt idx="0">
                  <c:v>Wind Speed(Miles/Hr)</c:v>
                </c:pt>
              </c:strCache>
            </c:strRef>
          </c:cat>
          <c:val>
            <c:numRef>
              <c:f>Sheet1!$B$2</c:f>
              <c:numCache>
                <c:formatCode>General</c:formatCode>
                <c:ptCount val="1"/>
                <c:pt idx="0">
                  <c:v>22.8</c:v>
                </c:pt>
              </c:numCache>
            </c:numRef>
          </c:val>
          <c:extLst>
            <c:ext xmlns:c16="http://schemas.microsoft.com/office/drawing/2014/chart" uri="{C3380CC4-5D6E-409C-BE32-E72D297353CC}">
              <c16:uniqueId val="{00000000-91DE-4BFA-B3B5-DB4D18E73C54}"/>
            </c:ext>
          </c:extLst>
        </c:ser>
        <c:ser>
          <c:idx val="1"/>
          <c:order val="1"/>
          <c:tx>
            <c:strRef>
              <c:f>Sheet1!$C$1</c:f>
              <c:strCache>
                <c:ptCount val="1"/>
                <c:pt idx="0">
                  <c:v>Russia</c:v>
                </c:pt>
              </c:strCache>
            </c:strRef>
          </c:tx>
          <c:spPr>
            <a:solidFill>
              <a:schemeClr val="accent2"/>
            </a:solidFill>
            <a:ln>
              <a:noFill/>
            </a:ln>
            <a:effectLst/>
          </c:spPr>
          <c:invertIfNegative val="0"/>
          <c:cat>
            <c:strRef>
              <c:f>Sheet1!$A$2</c:f>
              <c:strCache>
                <c:ptCount val="1"/>
                <c:pt idx="0">
                  <c:v>Wind Speed(Miles/Hr)</c:v>
                </c:pt>
              </c:strCache>
            </c:strRef>
          </c:cat>
          <c:val>
            <c:numRef>
              <c:f>Sheet1!$C$2</c:f>
              <c:numCache>
                <c:formatCode>General</c:formatCode>
                <c:ptCount val="1"/>
                <c:pt idx="0">
                  <c:v>13.1</c:v>
                </c:pt>
              </c:numCache>
            </c:numRef>
          </c:val>
          <c:extLst>
            <c:ext xmlns:c16="http://schemas.microsoft.com/office/drawing/2014/chart" uri="{C3380CC4-5D6E-409C-BE32-E72D297353CC}">
              <c16:uniqueId val="{00000001-91DE-4BFA-B3B5-DB4D18E73C54}"/>
            </c:ext>
          </c:extLst>
        </c:ser>
        <c:ser>
          <c:idx val="2"/>
          <c:order val="2"/>
          <c:tx>
            <c:strRef>
              <c:f>Sheet1!$D$1</c:f>
              <c:strCache>
                <c:ptCount val="1"/>
                <c:pt idx="0">
                  <c:v>UK</c:v>
                </c:pt>
              </c:strCache>
            </c:strRef>
          </c:tx>
          <c:spPr>
            <a:solidFill>
              <a:schemeClr val="accent3"/>
            </a:solidFill>
            <a:ln>
              <a:noFill/>
            </a:ln>
            <a:effectLst/>
          </c:spPr>
          <c:invertIfNegative val="0"/>
          <c:cat>
            <c:strRef>
              <c:f>Sheet1!$A$2</c:f>
              <c:strCache>
                <c:ptCount val="1"/>
                <c:pt idx="0">
                  <c:v>Wind Speed(Miles/Hr)</c:v>
                </c:pt>
              </c:strCache>
            </c:strRef>
          </c:cat>
          <c:val>
            <c:numRef>
              <c:f>Sheet1!$D$2</c:f>
              <c:numCache>
                <c:formatCode>General</c:formatCode>
                <c:ptCount val="1"/>
                <c:pt idx="0">
                  <c:v>18.8</c:v>
                </c:pt>
              </c:numCache>
            </c:numRef>
          </c:val>
          <c:extLst>
            <c:ext xmlns:c16="http://schemas.microsoft.com/office/drawing/2014/chart" uri="{C3380CC4-5D6E-409C-BE32-E72D297353CC}">
              <c16:uniqueId val="{00000002-91DE-4BFA-B3B5-DB4D18E73C54}"/>
            </c:ext>
          </c:extLst>
        </c:ser>
        <c:ser>
          <c:idx val="3"/>
          <c:order val="3"/>
          <c:tx>
            <c:strRef>
              <c:f>Sheet1!$E$1</c:f>
              <c:strCache>
                <c:ptCount val="1"/>
                <c:pt idx="0">
                  <c:v>Australia</c:v>
                </c:pt>
              </c:strCache>
            </c:strRef>
          </c:tx>
          <c:spPr>
            <a:solidFill>
              <a:schemeClr val="accent4"/>
            </a:solidFill>
            <a:ln>
              <a:noFill/>
            </a:ln>
            <a:effectLst/>
          </c:spPr>
          <c:invertIfNegative val="0"/>
          <c:cat>
            <c:strRef>
              <c:f>Sheet1!$A$2</c:f>
              <c:strCache>
                <c:ptCount val="1"/>
                <c:pt idx="0">
                  <c:v>Wind Speed(Miles/Hr)</c:v>
                </c:pt>
              </c:strCache>
            </c:strRef>
          </c:cat>
          <c:val>
            <c:numRef>
              <c:f>Sheet1!$E$2</c:f>
              <c:numCache>
                <c:formatCode>General</c:formatCode>
                <c:ptCount val="1"/>
                <c:pt idx="0">
                  <c:v>14.2</c:v>
                </c:pt>
              </c:numCache>
            </c:numRef>
          </c:val>
          <c:extLst>
            <c:ext xmlns:c16="http://schemas.microsoft.com/office/drawing/2014/chart" uri="{C3380CC4-5D6E-409C-BE32-E72D297353CC}">
              <c16:uniqueId val="{00000003-91DE-4BFA-B3B5-DB4D18E73C54}"/>
            </c:ext>
          </c:extLst>
        </c:ser>
        <c:dLbls>
          <c:showLegendKey val="0"/>
          <c:showVal val="0"/>
          <c:showCatName val="0"/>
          <c:showSerName val="0"/>
          <c:showPercent val="0"/>
          <c:showBubbleSize val="0"/>
        </c:dLbls>
        <c:gapWidth val="219"/>
        <c:overlap val="-27"/>
        <c:axId val="553613120"/>
        <c:axId val="553613776"/>
      </c:barChart>
      <c:catAx>
        <c:axId val="553613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53613776"/>
        <c:crosses val="autoZero"/>
        <c:auto val="1"/>
        <c:lblAlgn val="ctr"/>
        <c:lblOffset val="100"/>
        <c:noMultiLvlLbl val="0"/>
      </c:catAx>
      <c:valAx>
        <c:axId val="5536137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536131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a:t>Predicted</a:t>
            </a:r>
            <a:r>
              <a:rPr lang="en-IN" baseline="0"/>
              <a:t> Visibility in December 2020</a:t>
            </a:r>
            <a:endParaRPr lang="en-IN"/>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USA</c:v>
                </c:pt>
              </c:strCache>
            </c:strRef>
          </c:tx>
          <c:spPr>
            <a:solidFill>
              <a:schemeClr val="accent1"/>
            </a:solidFill>
            <a:ln>
              <a:noFill/>
            </a:ln>
            <a:effectLst/>
          </c:spPr>
          <c:invertIfNegative val="0"/>
          <c:cat>
            <c:strRef>
              <c:f>Sheet1!$A$2</c:f>
              <c:strCache>
                <c:ptCount val="1"/>
                <c:pt idx="0">
                  <c:v>Visibility (Miles)</c:v>
                </c:pt>
              </c:strCache>
            </c:strRef>
          </c:cat>
          <c:val>
            <c:numRef>
              <c:f>Sheet1!$B$2</c:f>
              <c:numCache>
                <c:formatCode>General</c:formatCode>
                <c:ptCount val="1"/>
                <c:pt idx="0">
                  <c:v>9.34</c:v>
                </c:pt>
              </c:numCache>
            </c:numRef>
          </c:val>
          <c:extLst>
            <c:ext xmlns:c16="http://schemas.microsoft.com/office/drawing/2014/chart" uri="{C3380CC4-5D6E-409C-BE32-E72D297353CC}">
              <c16:uniqueId val="{00000000-91DE-4BFA-B3B5-DB4D18E73C54}"/>
            </c:ext>
          </c:extLst>
        </c:ser>
        <c:ser>
          <c:idx val="1"/>
          <c:order val="1"/>
          <c:tx>
            <c:strRef>
              <c:f>Sheet1!$C$1</c:f>
              <c:strCache>
                <c:ptCount val="1"/>
                <c:pt idx="0">
                  <c:v>Russia</c:v>
                </c:pt>
              </c:strCache>
            </c:strRef>
          </c:tx>
          <c:spPr>
            <a:solidFill>
              <a:schemeClr val="accent2"/>
            </a:solidFill>
            <a:ln>
              <a:noFill/>
            </a:ln>
            <a:effectLst/>
          </c:spPr>
          <c:invertIfNegative val="0"/>
          <c:cat>
            <c:strRef>
              <c:f>Sheet1!$A$2</c:f>
              <c:strCache>
                <c:ptCount val="1"/>
                <c:pt idx="0">
                  <c:v>Visibility (Miles)</c:v>
                </c:pt>
              </c:strCache>
            </c:strRef>
          </c:cat>
          <c:val>
            <c:numRef>
              <c:f>Sheet1!$C$2</c:f>
              <c:numCache>
                <c:formatCode>General</c:formatCode>
                <c:ptCount val="1"/>
                <c:pt idx="0">
                  <c:v>4.38</c:v>
                </c:pt>
              </c:numCache>
            </c:numRef>
          </c:val>
          <c:extLst>
            <c:ext xmlns:c16="http://schemas.microsoft.com/office/drawing/2014/chart" uri="{C3380CC4-5D6E-409C-BE32-E72D297353CC}">
              <c16:uniqueId val="{00000001-91DE-4BFA-B3B5-DB4D18E73C54}"/>
            </c:ext>
          </c:extLst>
        </c:ser>
        <c:ser>
          <c:idx val="2"/>
          <c:order val="2"/>
          <c:tx>
            <c:strRef>
              <c:f>Sheet1!$D$1</c:f>
              <c:strCache>
                <c:ptCount val="1"/>
                <c:pt idx="0">
                  <c:v>UK</c:v>
                </c:pt>
              </c:strCache>
            </c:strRef>
          </c:tx>
          <c:spPr>
            <a:solidFill>
              <a:schemeClr val="accent3"/>
            </a:solidFill>
            <a:ln>
              <a:noFill/>
            </a:ln>
            <a:effectLst/>
          </c:spPr>
          <c:invertIfNegative val="0"/>
          <c:cat>
            <c:strRef>
              <c:f>Sheet1!$A$2</c:f>
              <c:strCache>
                <c:ptCount val="1"/>
                <c:pt idx="0">
                  <c:v>Visibility (Miles)</c:v>
                </c:pt>
              </c:strCache>
            </c:strRef>
          </c:cat>
          <c:val>
            <c:numRef>
              <c:f>Sheet1!$D$2</c:f>
              <c:numCache>
                <c:formatCode>General</c:formatCode>
                <c:ptCount val="1"/>
                <c:pt idx="0">
                  <c:v>8.7799999999999994</c:v>
                </c:pt>
              </c:numCache>
            </c:numRef>
          </c:val>
          <c:extLst>
            <c:ext xmlns:c16="http://schemas.microsoft.com/office/drawing/2014/chart" uri="{C3380CC4-5D6E-409C-BE32-E72D297353CC}">
              <c16:uniqueId val="{00000002-91DE-4BFA-B3B5-DB4D18E73C54}"/>
            </c:ext>
          </c:extLst>
        </c:ser>
        <c:ser>
          <c:idx val="3"/>
          <c:order val="3"/>
          <c:tx>
            <c:strRef>
              <c:f>Sheet1!$E$1</c:f>
              <c:strCache>
                <c:ptCount val="1"/>
                <c:pt idx="0">
                  <c:v>Australia</c:v>
                </c:pt>
              </c:strCache>
            </c:strRef>
          </c:tx>
          <c:spPr>
            <a:solidFill>
              <a:schemeClr val="accent4"/>
            </a:solidFill>
            <a:ln>
              <a:noFill/>
            </a:ln>
            <a:effectLst/>
          </c:spPr>
          <c:invertIfNegative val="0"/>
          <c:cat>
            <c:strRef>
              <c:f>Sheet1!$A$2</c:f>
              <c:strCache>
                <c:ptCount val="1"/>
                <c:pt idx="0">
                  <c:v>Visibility (Miles)</c:v>
                </c:pt>
              </c:strCache>
            </c:strRef>
          </c:cat>
          <c:val>
            <c:numRef>
              <c:f>Sheet1!$E$2</c:f>
              <c:numCache>
                <c:formatCode>General</c:formatCode>
                <c:ptCount val="1"/>
                <c:pt idx="0">
                  <c:v>6.32</c:v>
                </c:pt>
              </c:numCache>
            </c:numRef>
          </c:val>
          <c:extLst>
            <c:ext xmlns:c16="http://schemas.microsoft.com/office/drawing/2014/chart" uri="{C3380CC4-5D6E-409C-BE32-E72D297353CC}">
              <c16:uniqueId val="{00000003-91DE-4BFA-B3B5-DB4D18E73C54}"/>
            </c:ext>
          </c:extLst>
        </c:ser>
        <c:dLbls>
          <c:showLegendKey val="0"/>
          <c:showVal val="0"/>
          <c:showCatName val="0"/>
          <c:showSerName val="0"/>
          <c:showPercent val="0"/>
          <c:showBubbleSize val="0"/>
        </c:dLbls>
        <c:gapWidth val="219"/>
        <c:overlap val="-27"/>
        <c:axId val="553613120"/>
        <c:axId val="553613776"/>
      </c:barChart>
      <c:catAx>
        <c:axId val="553613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53613776"/>
        <c:crosses val="autoZero"/>
        <c:auto val="1"/>
        <c:lblAlgn val="ctr"/>
        <c:lblOffset val="100"/>
        <c:noMultiLvlLbl val="0"/>
      </c:catAx>
      <c:valAx>
        <c:axId val="5536137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536131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a:t>Predicted</a:t>
            </a:r>
            <a:r>
              <a:rPr lang="en-IN" baseline="0"/>
              <a:t> Global Fuel Consumption in 2021</a:t>
            </a:r>
            <a:endParaRPr lang="en-IN"/>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Gas</c:v>
                </c:pt>
              </c:strCache>
            </c:strRef>
          </c:tx>
          <c:spPr>
            <a:solidFill>
              <a:schemeClr val="accent1"/>
            </a:solidFill>
            <a:ln>
              <a:noFill/>
            </a:ln>
            <a:effectLst/>
          </c:spPr>
          <c:invertIfNegative val="0"/>
          <c:cat>
            <c:strRef>
              <c:f>Sheet1!$A$2</c:f>
              <c:strCache>
                <c:ptCount val="1"/>
                <c:pt idx="0">
                  <c:v>Consumption(TWh)</c:v>
                </c:pt>
              </c:strCache>
            </c:strRef>
          </c:cat>
          <c:val>
            <c:numRef>
              <c:f>Sheet1!$B$2</c:f>
              <c:numCache>
                <c:formatCode>General</c:formatCode>
                <c:ptCount val="1"/>
                <c:pt idx="0">
                  <c:v>4097</c:v>
                </c:pt>
              </c:numCache>
            </c:numRef>
          </c:val>
          <c:extLst>
            <c:ext xmlns:c16="http://schemas.microsoft.com/office/drawing/2014/chart" uri="{C3380CC4-5D6E-409C-BE32-E72D297353CC}">
              <c16:uniqueId val="{00000000-8A70-4B84-B2B0-B4282A22472C}"/>
            </c:ext>
          </c:extLst>
        </c:ser>
        <c:ser>
          <c:idx val="1"/>
          <c:order val="1"/>
          <c:tx>
            <c:strRef>
              <c:f>Sheet1!$C$1</c:f>
              <c:strCache>
                <c:ptCount val="1"/>
                <c:pt idx="0">
                  <c:v>Oil</c:v>
                </c:pt>
              </c:strCache>
            </c:strRef>
          </c:tx>
          <c:spPr>
            <a:solidFill>
              <a:schemeClr val="accent2"/>
            </a:solidFill>
            <a:ln>
              <a:noFill/>
            </a:ln>
            <a:effectLst/>
          </c:spPr>
          <c:invertIfNegative val="0"/>
          <c:cat>
            <c:strRef>
              <c:f>Sheet1!$A$2</c:f>
              <c:strCache>
                <c:ptCount val="1"/>
                <c:pt idx="0">
                  <c:v>Consumption(TWh)</c:v>
                </c:pt>
              </c:strCache>
            </c:strRef>
          </c:cat>
          <c:val>
            <c:numRef>
              <c:f>Sheet1!$C$2</c:f>
              <c:numCache>
                <c:formatCode>General</c:formatCode>
                <c:ptCount val="1"/>
                <c:pt idx="0">
                  <c:v>55021</c:v>
                </c:pt>
              </c:numCache>
            </c:numRef>
          </c:val>
          <c:extLst>
            <c:ext xmlns:c16="http://schemas.microsoft.com/office/drawing/2014/chart" uri="{C3380CC4-5D6E-409C-BE32-E72D297353CC}">
              <c16:uniqueId val="{00000001-8A70-4B84-B2B0-B4282A22472C}"/>
            </c:ext>
          </c:extLst>
        </c:ser>
        <c:ser>
          <c:idx val="2"/>
          <c:order val="2"/>
          <c:tx>
            <c:strRef>
              <c:f>Sheet1!$D$1</c:f>
              <c:strCache>
                <c:ptCount val="1"/>
                <c:pt idx="0">
                  <c:v>Coal</c:v>
                </c:pt>
              </c:strCache>
            </c:strRef>
          </c:tx>
          <c:spPr>
            <a:solidFill>
              <a:schemeClr val="accent3"/>
            </a:solidFill>
            <a:ln>
              <a:noFill/>
            </a:ln>
            <a:effectLst/>
          </c:spPr>
          <c:invertIfNegative val="0"/>
          <c:cat>
            <c:strRef>
              <c:f>Sheet1!$A$2</c:f>
              <c:strCache>
                <c:ptCount val="1"/>
                <c:pt idx="0">
                  <c:v>Consumption(TWh)</c:v>
                </c:pt>
              </c:strCache>
            </c:strRef>
          </c:cat>
          <c:val>
            <c:numRef>
              <c:f>Sheet1!$D$2</c:f>
              <c:numCache>
                <c:formatCode>General</c:formatCode>
                <c:ptCount val="1"/>
                <c:pt idx="0">
                  <c:v>44533</c:v>
                </c:pt>
              </c:numCache>
            </c:numRef>
          </c:val>
          <c:extLst>
            <c:ext xmlns:c16="http://schemas.microsoft.com/office/drawing/2014/chart" uri="{C3380CC4-5D6E-409C-BE32-E72D297353CC}">
              <c16:uniqueId val="{00000002-8A70-4B84-B2B0-B4282A22472C}"/>
            </c:ext>
          </c:extLst>
        </c:ser>
        <c:dLbls>
          <c:showLegendKey val="0"/>
          <c:showVal val="0"/>
          <c:showCatName val="0"/>
          <c:showSerName val="0"/>
          <c:showPercent val="0"/>
          <c:showBubbleSize val="0"/>
        </c:dLbls>
        <c:gapWidth val="219"/>
        <c:overlap val="-27"/>
        <c:axId val="553613120"/>
        <c:axId val="553613776"/>
      </c:barChart>
      <c:catAx>
        <c:axId val="553613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53613776"/>
        <c:crosses val="autoZero"/>
        <c:auto val="1"/>
        <c:lblAlgn val="ctr"/>
        <c:lblOffset val="100"/>
        <c:noMultiLvlLbl val="0"/>
      </c:catAx>
      <c:valAx>
        <c:axId val="5536137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536131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6FBA1F-09B9-4644-8C02-8B76B7BCABF0}" type="doc">
      <dgm:prSet loTypeId="urn:microsoft.com/office/officeart/2016/7/layout/VerticalSolidActionList" loCatId="List" qsTypeId="urn:microsoft.com/office/officeart/2005/8/quickstyle/simple1" qsCatId="simple" csTypeId="urn:microsoft.com/office/officeart/2005/8/colors/colorful2" csCatId="colorful" phldr="1"/>
      <dgm:spPr/>
      <dgm:t>
        <a:bodyPr/>
        <a:lstStyle/>
        <a:p>
          <a:endParaRPr lang="en-US"/>
        </a:p>
      </dgm:t>
    </dgm:pt>
    <dgm:pt modelId="{AE947D65-3199-42E3-8489-E56045B89DB0}">
      <dgm:prSet custT="1"/>
      <dgm:spPr/>
      <dgm:t>
        <a:bodyPr/>
        <a:lstStyle/>
        <a:p>
          <a:r>
            <a:rPr lang="en-US" sz="1800"/>
            <a:t>Predicting</a:t>
          </a:r>
        </a:p>
      </dgm:t>
    </dgm:pt>
    <dgm:pt modelId="{3C0BF768-2619-47C1-9EB9-DE72381CC1CF}" type="parTrans" cxnId="{613EB10D-234E-483E-8DD3-0551782C1E21}">
      <dgm:prSet/>
      <dgm:spPr/>
      <dgm:t>
        <a:bodyPr/>
        <a:lstStyle/>
        <a:p>
          <a:endParaRPr lang="en-US"/>
        </a:p>
      </dgm:t>
    </dgm:pt>
    <dgm:pt modelId="{1BB29CBD-4FCA-46CA-83F6-77D1CBDE8C44}" type="sibTrans" cxnId="{613EB10D-234E-483E-8DD3-0551782C1E21}">
      <dgm:prSet/>
      <dgm:spPr/>
      <dgm:t>
        <a:bodyPr/>
        <a:lstStyle/>
        <a:p>
          <a:endParaRPr lang="en-US"/>
        </a:p>
      </dgm:t>
    </dgm:pt>
    <dgm:pt modelId="{7B29CD4A-6BCF-4DBC-BD30-9331E91C35F3}">
      <dgm:prSet/>
      <dgm:spPr/>
      <dgm:t>
        <a:bodyPr/>
        <a:lstStyle/>
        <a:p>
          <a:r>
            <a:rPr lang="en-US"/>
            <a:t>Comparing</a:t>
          </a:r>
        </a:p>
      </dgm:t>
    </dgm:pt>
    <dgm:pt modelId="{30B2A212-67F3-417C-8D3C-34760826840B}" type="parTrans" cxnId="{F3C5BAB7-159E-4A2F-90D5-E9824547BF89}">
      <dgm:prSet/>
      <dgm:spPr/>
      <dgm:t>
        <a:bodyPr/>
        <a:lstStyle/>
        <a:p>
          <a:endParaRPr lang="en-US"/>
        </a:p>
      </dgm:t>
    </dgm:pt>
    <dgm:pt modelId="{9A805258-52A2-43CA-8EC5-4F3FD32BBFD8}" type="sibTrans" cxnId="{F3C5BAB7-159E-4A2F-90D5-E9824547BF89}">
      <dgm:prSet/>
      <dgm:spPr/>
      <dgm:t>
        <a:bodyPr/>
        <a:lstStyle/>
        <a:p>
          <a:endParaRPr lang="en-US"/>
        </a:p>
      </dgm:t>
    </dgm:pt>
    <dgm:pt modelId="{207A9302-A1BC-4456-9BC1-7A4616C9AC28}">
      <dgm:prSet custT="1"/>
      <dgm:spPr/>
      <dgm:t>
        <a:bodyPr/>
        <a:lstStyle/>
        <a:p>
          <a:r>
            <a:rPr lang="en-US" sz="2000"/>
            <a:t>Comparing various models for Prediction</a:t>
          </a:r>
        </a:p>
      </dgm:t>
    </dgm:pt>
    <dgm:pt modelId="{D2EDDA4F-EB5F-4097-9C39-2C406C8DB457}" type="parTrans" cxnId="{8AD4891B-58AF-47B6-BB7D-83404C898CCC}">
      <dgm:prSet/>
      <dgm:spPr/>
      <dgm:t>
        <a:bodyPr/>
        <a:lstStyle/>
        <a:p>
          <a:endParaRPr lang="en-US"/>
        </a:p>
      </dgm:t>
    </dgm:pt>
    <dgm:pt modelId="{E1661658-272A-4DBB-9C23-0AE1354EC44C}" type="sibTrans" cxnId="{8AD4891B-58AF-47B6-BB7D-83404C898CCC}">
      <dgm:prSet/>
      <dgm:spPr/>
      <dgm:t>
        <a:bodyPr/>
        <a:lstStyle/>
        <a:p>
          <a:endParaRPr lang="en-US"/>
        </a:p>
      </dgm:t>
    </dgm:pt>
    <dgm:pt modelId="{9B57097E-DDAB-440F-9EF8-44AF3D77B658}">
      <dgm:prSet custT="1"/>
      <dgm:spPr/>
      <dgm:t>
        <a:bodyPr/>
        <a:lstStyle/>
        <a:p>
          <a:r>
            <a:rPr lang="en-US" sz="2000"/>
            <a:t>Pred</a:t>
          </a:r>
          <a:r>
            <a:rPr lang="en-US" sz="2000" b="0"/>
            <a:t>ic</a:t>
          </a:r>
          <a:r>
            <a:rPr lang="en-US" sz="2000"/>
            <a:t>ting daily </a:t>
          </a:r>
          <a:r>
            <a:rPr lang="en-US" sz="2000" b="1"/>
            <a:t>Temperature</a:t>
          </a:r>
          <a:r>
            <a:rPr lang="en-US" sz="2000"/>
            <a:t> based on different Features for Four Major Countries</a:t>
          </a:r>
          <a:r>
            <a:rPr lang="en-US" sz="1500"/>
            <a:t>.</a:t>
          </a:r>
        </a:p>
      </dgm:t>
    </dgm:pt>
    <dgm:pt modelId="{B02D59F7-8F6A-4C10-B61D-1EF2AC885390}" type="sibTrans" cxnId="{10DE8170-8AAC-4EF1-AA93-2BC69CF1FF37}">
      <dgm:prSet/>
      <dgm:spPr/>
      <dgm:t>
        <a:bodyPr/>
        <a:lstStyle/>
        <a:p>
          <a:endParaRPr lang="en-US"/>
        </a:p>
      </dgm:t>
    </dgm:pt>
    <dgm:pt modelId="{1B47CB03-5109-4AB8-8D14-40451CED481A}" type="parTrans" cxnId="{10DE8170-8AAC-4EF1-AA93-2BC69CF1FF37}">
      <dgm:prSet/>
      <dgm:spPr/>
      <dgm:t>
        <a:bodyPr/>
        <a:lstStyle/>
        <a:p>
          <a:endParaRPr lang="en-US"/>
        </a:p>
      </dgm:t>
    </dgm:pt>
    <dgm:pt modelId="{76F2A9CC-B8CE-452B-AB61-4A09F71AFE51}" type="pres">
      <dgm:prSet presAssocID="{DD6FBA1F-09B9-4644-8C02-8B76B7BCABF0}" presName="Name0" presStyleCnt="0">
        <dgm:presLayoutVars>
          <dgm:dir/>
          <dgm:animLvl val="lvl"/>
          <dgm:resizeHandles val="exact"/>
        </dgm:presLayoutVars>
      </dgm:prSet>
      <dgm:spPr/>
    </dgm:pt>
    <dgm:pt modelId="{355E3149-080A-4CC2-87B9-6972F5854C3D}" type="pres">
      <dgm:prSet presAssocID="{AE947D65-3199-42E3-8489-E56045B89DB0}" presName="linNode" presStyleCnt="0"/>
      <dgm:spPr/>
    </dgm:pt>
    <dgm:pt modelId="{2C03C993-E83B-4C6C-936D-E54C5C4F155C}" type="pres">
      <dgm:prSet presAssocID="{AE947D65-3199-42E3-8489-E56045B89DB0}" presName="parentText" presStyleLbl="alignNode1" presStyleIdx="0" presStyleCnt="2" custScaleX="96864" custLinFactNeighborX="-7434" custLinFactNeighborY="-18">
        <dgm:presLayoutVars>
          <dgm:chMax val="1"/>
          <dgm:bulletEnabled/>
        </dgm:presLayoutVars>
      </dgm:prSet>
      <dgm:spPr/>
    </dgm:pt>
    <dgm:pt modelId="{5A4EDD15-FC32-474C-8D1A-95EA1441E300}" type="pres">
      <dgm:prSet presAssocID="{AE947D65-3199-42E3-8489-E56045B89DB0}" presName="descendantText" presStyleLbl="alignAccFollowNode1" presStyleIdx="0" presStyleCnt="2" custLinFactNeighborX="4704" custLinFactNeighborY="-18">
        <dgm:presLayoutVars>
          <dgm:bulletEnabled/>
        </dgm:presLayoutVars>
      </dgm:prSet>
      <dgm:spPr/>
    </dgm:pt>
    <dgm:pt modelId="{1C102172-323F-4214-AF98-E406ED393001}" type="pres">
      <dgm:prSet presAssocID="{1BB29CBD-4FCA-46CA-83F6-77D1CBDE8C44}" presName="sp" presStyleCnt="0"/>
      <dgm:spPr/>
    </dgm:pt>
    <dgm:pt modelId="{42544B53-9E53-4998-8D23-84E70567EA67}" type="pres">
      <dgm:prSet presAssocID="{7B29CD4A-6BCF-4DBC-BD30-9331E91C35F3}" presName="linNode" presStyleCnt="0"/>
      <dgm:spPr/>
    </dgm:pt>
    <dgm:pt modelId="{97B3F8A5-5A6B-4AC3-937F-35A3DA60AC90}" type="pres">
      <dgm:prSet presAssocID="{7B29CD4A-6BCF-4DBC-BD30-9331E91C35F3}" presName="parentText" presStyleLbl="alignNode1" presStyleIdx="1" presStyleCnt="2">
        <dgm:presLayoutVars>
          <dgm:chMax val="1"/>
          <dgm:bulletEnabled/>
        </dgm:presLayoutVars>
      </dgm:prSet>
      <dgm:spPr/>
    </dgm:pt>
    <dgm:pt modelId="{82AD9587-3D48-407E-B515-740FA1325EC2}" type="pres">
      <dgm:prSet presAssocID="{7B29CD4A-6BCF-4DBC-BD30-9331E91C35F3}" presName="descendantText" presStyleLbl="alignAccFollowNode1" presStyleIdx="1" presStyleCnt="2">
        <dgm:presLayoutVars>
          <dgm:bulletEnabled/>
        </dgm:presLayoutVars>
      </dgm:prSet>
      <dgm:spPr/>
    </dgm:pt>
  </dgm:ptLst>
  <dgm:cxnLst>
    <dgm:cxn modelId="{613EB10D-234E-483E-8DD3-0551782C1E21}" srcId="{DD6FBA1F-09B9-4644-8C02-8B76B7BCABF0}" destId="{AE947D65-3199-42E3-8489-E56045B89DB0}" srcOrd="0" destOrd="0" parTransId="{3C0BF768-2619-47C1-9EB9-DE72381CC1CF}" sibTransId="{1BB29CBD-4FCA-46CA-83F6-77D1CBDE8C44}"/>
    <dgm:cxn modelId="{8AD4891B-58AF-47B6-BB7D-83404C898CCC}" srcId="{7B29CD4A-6BCF-4DBC-BD30-9331E91C35F3}" destId="{207A9302-A1BC-4456-9BC1-7A4616C9AC28}" srcOrd="0" destOrd="0" parTransId="{D2EDDA4F-EB5F-4097-9C39-2C406C8DB457}" sibTransId="{E1661658-272A-4DBB-9C23-0AE1354EC44C}"/>
    <dgm:cxn modelId="{1D4A3646-243B-4177-8546-B373A005D7E4}" type="presOf" srcId="{9B57097E-DDAB-440F-9EF8-44AF3D77B658}" destId="{5A4EDD15-FC32-474C-8D1A-95EA1441E300}" srcOrd="0" destOrd="0" presId="urn:microsoft.com/office/officeart/2016/7/layout/VerticalSolidActionList"/>
    <dgm:cxn modelId="{10DE8170-8AAC-4EF1-AA93-2BC69CF1FF37}" srcId="{AE947D65-3199-42E3-8489-E56045B89DB0}" destId="{9B57097E-DDAB-440F-9EF8-44AF3D77B658}" srcOrd="0" destOrd="0" parTransId="{1B47CB03-5109-4AB8-8D14-40451CED481A}" sibTransId="{B02D59F7-8F6A-4C10-B61D-1EF2AC885390}"/>
    <dgm:cxn modelId="{65A84DA2-33ED-451D-9F45-E7602CEA38BF}" type="presOf" srcId="{207A9302-A1BC-4456-9BC1-7A4616C9AC28}" destId="{82AD9587-3D48-407E-B515-740FA1325EC2}" srcOrd="0" destOrd="0" presId="urn:microsoft.com/office/officeart/2016/7/layout/VerticalSolidActionList"/>
    <dgm:cxn modelId="{AED0EFAA-E394-4743-B9C3-3E13A5B9FAB5}" type="presOf" srcId="{7B29CD4A-6BCF-4DBC-BD30-9331E91C35F3}" destId="{97B3F8A5-5A6B-4AC3-937F-35A3DA60AC90}" srcOrd="0" destOrd="0" presId="urn:microsoft.com/office/officeart/2016/7/layout/VerticalSolidActionList"/>
    <dgm:cxn modelId="{F3C5BAB7-159E-4A2F-90D5-E9824547BF89}" srcId="{DD6FBA1F-09B9-4644-8C02-8B76B7BCABF0}" destId="{7B29CD4A-6BCF-4DBC-BD30-9331E91C35F3}" srcOrd="1" destOrd="0" parTransId="{30B2A212-67F3-417C-8D3C-34760826840B}" sibTransId="{9A805258-52A2-43CA-8EC5-4F3FD32BBFD8}"/>
    <dgm:cxn modelId="{95F87AC6-4674-488C-9EE4-3BB0F6FC1A9D}" type="presOf" srcId="{AE947D65-3199-42E3-8489-E56045B89DB0}" destId="{2C03C993-E83B-4C6C-936D-E54C5C4F155C}" srcOrd="0" destOrd="0" presId="urn:microsoft.com/office/officeart/2016/7/layout/VerticalSolidActionList"/>
    <dgm:cxn modelId="{9AA514CB-3427-4DBA-8F97-B8D0F7025ED9}" type="presOf" srcId="{DD6FBA1F-09B9-4644-8C02-8B76B7BCABF0}" destId="{76F2A9CC-B8CE-452B-AB61-4A09F71AFE51}" srcOrd="0" destOrd="0" presId="urn:microsoft.com/office/officeart/2016/7/layout/VerticalSolidActionList"/>
    <dgm:cxn modelId="{E75C3C06-FA01-4645-BB5D-A6F45B71C446}" type="presParOf" srcId="{76F2A9CC-B8CE-452B-AB61-4A09F71AFE51}" destId="{355E3149-080A-4CC2-87B9-6972F5854C3D}" srcOrd="0" destOrd="0" presId="urn:microsoft.com/office/officeart/2016/7/layout/VerticalSolidActionList"/>
    <dgm:cxn modelId="{365B59F6-57EF-47DF-87E7-F07FAD5AD72F}" type="presParOf" srcId="{355E3149-080A-4CC2-87B9-6972F5854C3D}" destId="{2C03C993-E83B-4C6C-936D-E54C5C4F155C}" srcOrd="0" destOrd="0" presId="urn:microsoft.com/office/officeart/2016/7/layout/VerticalSolidActionList"/>
    <dgm:cxn modelId="{8CEA3723-B941-4200-82B1-BBFD562EAD1D}" type="presParOf" srcId="{355E3149-080A-4CC2-87B9-6972F5854C3D}" destId="{5A4EDD15-FC32-474C-8D1A-95EA1441E300}" srcOrd="1" destOrd="0" presId="urn:microsoft.com/office/officeart/2016/7/layout/VerticalSolidActionList"/>
    <dgm:cxn modelId="{EF1107B2-0354-4814-A3D4-ED17049AE797}" type="presParOf" srcId="{76F2A9CC-B8CE-452B-AB61-4A09F71AFE51}" destId="{1C102172-323F-4214-AF98-E406ED393001}" srcOrd="1" destOrd="0" presId="urn:microsoft.com/office/officeart/2016/7/layout/VerticalSolidActionList"/>
    <dgm:cxn modelId="{D7695BA3-368E-48A9-B9C0-4CC5577BB18F}" type="presParOf" srcId="{76F2A9CC-B8CE-452B-AB61-4A09F71AFE51}" destId="{42544B53-9E53-4998-8D23-84E70567EA67}" srcOrd="2" destOrd="0" presId="urn:microsoft.com/office/officeart/2016/7/layout/VerticalSolidActionList"/>
    <dgm:cxn modelId="{F79C6CAB-80EA-4858-8C68-AFB2B59B551F}" type="presParOf" srcId="{42544B53-9E53-4998-8D23-84E70567EA67}" destId="{97B3F8A5-5A6B-4AC3-937F-35A3DA60AC90}" srcOrd="0" destOrd="0" presId="urn:microsoft.com/office/officeart/2016/7/layout/VerticalSolidActionList"/>
    <dgm:cxn modelId="{1CC5DD1F-FDFB-4C2F-A9E7-A00373D1C535}" type="presParOf" srcId="{42544B53-9E53-4998-8D23-84E70567EA67}" destId="{82AD9587-3D48-407E-B515-740FA1325EC2}"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6FBA1F-09B9-4644-8C02-8B76B7BCABF0}" type="doc">
      <dgm:prSet loTypeId="urn:microsoft.com/office/officeart/2016/7/layout/VerticalSolidActionList" loCatId="List" qsTypeId="urn:microsoft.com/office/officeart/2005/8/quickstyle/simple1" qsCatId="simple" csTypeId="urn:microsoft.com/office/officeart/2005/8/colors/colorful2" csCatId="colorful" phldr="1"/>
      <dgm:spPr/>
      <dgm:t>
        <a:bodyPr/>
        <a:lstStyle/>
        <a:p>
          <a:endParaRPr lang="en-US"/>
        </a:p>
      </dgm:t>
    </dgm:pt>
    <dgm:pt modelId="{AE947D65-3199-42E3-8489-E56045B89DB0}">
      <dgm:prSet custT="1"/>
      <dgm:spPr/>
      <dgm:t>
        <a:bodyPr/>
        <a:lstStyle/>
        <a:p>
          <a:r>
            <a:rPr lang="en-US" sz="1800"/>
            <a:t>Predicting</a:t>
          </a:r>
        </a:p>
      </dgm:t>
    </dgm:pt>
    <dgm:pt modelId="{3C0BF768-2619-47C1-9EB9-DE72381CC1CF}" type="parTrans" cxnId="{613EB10D-234E-483E-8DD3-0551782C1E21}">
      <dgm:prSet/>
      <dgm:spPr/>
      <dgm:t>
        <a:bodyPr/>
        <a:lstStyle/>
        <a:p>
          <a:endParaRPr lang="en-US"/>
        </a:p>
      </dgm:t>
    </dgm:pt>
    <dgm:pt modelId="{1BB29CBD-4FCA-46CA-83F6-77D1CBDE8C44}" type="sibTrans" cxnId="{613EB10D-234E-483E-8DD3-0551782C1E21}">
      <dgm:prSet/>
      <dgm:spPr/>
      <dgm:t>
        <a:bodyPr/>
        <a:lstStyle/>
        <a:p>
          <a:endParaRPr lang="en-US"/>
        </a:p>
      </dgm:t>
    </dgm:pt>
    <dgm:pt modelId="{9B57097E-DDAB-440F-9EF8-44AF3D77B658}">
      <dgm:prSet custT="1"/>
      <dgm:spPr/>
      <dgm:t>
        <a:bodyPr/>
        <a:lstStyle/>
        <a:p>
          <a:r>
            <a:rPr lang="en-US" sz="2000"/>
            <a:t>Predicting Monthly Average Temperature, Precipitation, Relative Humidity, Wind Speed, and Visibility for based on the data from last 50 years.</a:t>
          </a:r>
        </a:p>
        <a:p>
          <a:r>
            <a:rPr lang="en-US" sz="2000"/>
            <a:t>Also, Prediction of Yearly Global Consumption of Coal, Oil and Gas based on last 219 years of data</a:t>
          </a:r>
        </a:p>
        <a:p>
          <a:r>
            <a:rPr lang="en-US" sz="2000"/>
            <a:t>We have used the ARIMA(</a:t>
          </a:r>
          <a:r>
            <a:rPr lang="en-IN" sz="2000" b="0" i="0"/>
            <a:t>Autoregressive Integrated Moving Average </a:t>
          </a:r>
          <a:r>
            <a:rPr lang="en-US" sz="2000"/>
            <a:t>) Time Series Forecasting Model for the same.</a:t>
          </a:r>
          <a:endParaRPr lang="en-US" sz="1500"/>
        </a:p>
      </dgm:t>
    </dgm:pt>
    <dgm:pt modelId="{1B47CB03-5109-4AB8-8D14-40451CED481A}" type="parTrans" cxnId="{10DE8170-8AAC-4EF1-AA93-2BC69CF1FF37}">
      <dgm:prSet/>
      <dgm:spPr/>
      <dgm:t>
        <a:bodyPr/>
        <a:lstStyle/>
        <a:p>
          <a:endParaRPr lang="en-US"/>
        </a:p>
      </dgm:t>
    </dgm:pt>
    <dgm:pt modelId="{B02D59F7-8F6A-4C10-B61D-1EF2AC885390}" type="sibTrans" cxnId="{10DE8170-8AAC-4EF1-AA93-2BC69CF1FF37}">
      <dgm:prSet/>
      <dgm:spPr/>
      <dgm:t>
        <a:bodyPr/>
        <a:lstStyle/>
        <a:p>
          <a:endParaRPr lang="en-US"/>
        </a:p>
      </dgm:t>
    </dgm:pt>
    <dgm:pt modelId="{76F2A9CC-B8CE-452B-AB61-4A09F71AFE51}" type="pres">
      <dgm:prSet presAssocID="{DD6FBA1F-09B9-4644-8C02-8B76B7BCABF0}" presName="Name0" presStyleCnt="0">
        <dgm:presLayoutVars>
          <dgm:dir/>
          <dgm:animLvl val="lvl"/>
          <dgm:resizeHandles val="exact"/>
        </dgm:presLayoutVars>
      </dgm:prSet>
      <dgm:spPr/>
    </dgm:pt>
    <dgm:pt modelId="{355E3149-080A-4CC2-87B9-6972F5854C3D}" type="pres">
      <dgm:prSet presAssocID="{AE947D65-3199-42E3-8489-E56045B89DB0}" presName="linNode" presStyleCnt="0"/>
      <dgm:spPr/>
    </dgm:pt>
    <dgm:pt modelId="{2C03C993-E83B-4C6C-936D-E54C5C4F155C}" type="pres">
      <dgm:prSet presAssocID="{AE947D65-3199-42E3-8489-E56045B89DB0}" presName="parentText" presStyleLbl="alignNode1" presStyleIdx="0" presStyleCnt="1">
        <dgm:presLayoutVars>
          <dgm:chMax val="1"/>
          <dgm:bulletEnabled/>
        </dgm:presLayoutVars>
      </dgm:prSet>
      <dgm:spPr/>
    </dgm:pt>
    <dgm:pt modelId="{5A4EDD15-FC32-474C-8D1A-95EA1441E300}" type="pres">
      <dgm:prSet presAssocID="{AE947D65-3199-42E3-8489-E56045B89DB0}" presName="descendantText" presStyleLbl="alignAccFollowNode1" presStyleIdx="0" presStyleCnt="1">
        <dgm:presLayoutVars>
          <dgm:bulletEnabled/>
        </dgm:presLayoutVars>
      </dgm:prSet>
      <dgm:spPr/>
    </dgm:pt>
  </dgm:ptLst>
  <dgm:cxnLst>
    <dgm:cxn modelId="{613EB10D-234E-483E-8DD3-0551782C1E21}" srcId="{DD6FBA1F-09B9-4644-8C02-8B76B7BCABF0}" destId="{AE947D65-3199-42E3-8489-E56045B89DB0}" srcOrd="0" destOrd="0" parTransId="{3C0BF768-2619-47C1-9EB9-DE72381CC1CF}" sibTransId="{1BB29CBD-4FCA-46CA-83F6-77D1CBDE8C44}"/>
    <dgm:cxn modelId="{1D4A3646-243B-4177-8546-B373A005D7E4}" type="presOf" srcId="{9B57097E-DDAB-440F-9EF8-44AF3D77B658}" destId="{5A4EDD15-FC32-474C-8D1A-95EA1441E300}" srcOrd="0" destOrd="0" presId="urn:microsoft.com/office/officeart/2016/7/layout/VerticalSolidActionList"/>
    <dgm:cxn modelId="{10DE8170-8AAC-4EF1-AA93-2BC69CF1FF37}" srcId="{AE947D65-3199-42E3-8489-E56045B89DB0}" destId="{9B57097E-DDAB-440F-9EF8-44AF3D77B658}" srcOrd="0" destOrd="0" parTransId="{1B47CB03-5109-4AB8-8D14-40451CED481A}" sibTransId="{B02D59F7-8F6A-4C10-B61D-1EF2AC885390}"/>
    <dgm:cxn modelId="{95F87AC6-4674-488C-9EE4-3BB0F6FC1A9D}" type="presOf" srcId="{AE947D65-3199-42E3-8489-E56045B89DB0}" destId="{2C03C993-E83B-4C6C-936D-E54C5C4F155C}" srcOrd="0" destOrd="0" presId="urn:microsoft.com/office/officeart/2016/7/layout/VerticalSolidActionList"/>
    <dgm:cxn modelId="{9AA514CB-3427-4DBA-8F97-B8D0F7025ED9}" type="presOf" srcId="{DD6FBA1F-09B9-4644-8C02-8B76B7BCABF0}" destId="{76F2A9CC-B8CE-452B-AB61-4A09F71AFE51}" srcOrd="0" destOrd="0" presId="urn:microsoft.com/office/officeart/2016/7/layout/VerticalSolidActionList"/>
    <dgm:cxn modelId="{E75C3C06-FA01-4645-BB5D-A6F45B71C446}" type="presParOf" srcId="{76F2A9CC-B8CE-452B-AB61-4A09F71AFE51}" destId="{355E3149-080A-4CC2-87B9-6972F5854C3D}" srcOrd="0" destOrd="0" presId="urn:microsoft.com/office/officeart/2016/7/layout/VerticalSolidActionList"/>
    <dgm:cxn modelId="{365B59F6-57EF-47DF-87E7-F07FAD5AD72F}" type="presParOf" srcId="{355E3149-080A-4CC2-87B9-6972F5854C3D}" destId="{2C03C993-E83B-4C6C-936D-E54C5C4F155C}" srcOrd="0" destOrd="0" presId="urn:microsoft.com/office/officeart/2016/7/layout/VerticalSolidActionList"/>
    <dgm:cxn modelId="{8CEA3723-B941-4200-82B1-BBFD562EAD1D}" type="presParOf" srcId="{355E3149-080A-4CC2-87B9-6972F5854C3D}" destId="{5A4EDD15-FC32-474C-8D1A-95EA1441E300}"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4EDD15-FC32-474C-8D1A-95EA1441E300}">
      <dsp:nvSpPr>
        <dsp:cNvPr id="0" name=""/>
        <dsp:cNvSpPr/>
      </dsp:nvSpPr>
      <dsp:spPr>
        <a:xfrm>
          <a:off x="1144296" y="2"/>
          <a:ext cx="4577187" cy="2111928"/>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810" tIns="536430" rIns="88810" bIns="536430" numCol="1" spcCol="1270" anchor="ctr" anchorCtr="0">
          <a:noAutofit/>
        </a:bodyPr>
        <a:lstStyle/>
        <a:p>
          <a:pPr marL="0" lvl="0" indent="0" algn="l" defTabSz="889000">
            <a:lnSpc>
              <a:spcPct val="90000"/>
            </a:lnSpc>
            <a:spcBef>
              <a:spcPct val="0"/>
            </a:spcBef>
            <a:spcAft>
              <a:spcPct val="35000"/>
            </a:spcAft>
            <a:buNone/>
          </a:pPr>
          <a:r>
            <a:rPr lang="en-US" sz="2000" kern="1200"/>
            <a:t>Pred</a:t>
          </a:r>
          <a:r>
            <a:rPr lang="en-US" sz="2000" b="0" kern="1200"/>
            <a:t>ic</a:t>
          </a:r>
          <a:r>
            <a:rPr lang="en-US" sz="2000" kern="1200"/>
            <a:t>ting daily </a:t>
          </a:r>
          <a:r>
            <a:rPr lang="en-US" sz="2000" b="1" kern="1200"/>
            <a:t>Temperature</a:t>
          </a:r>
          <a:r>
            <a:rPr lang="en-US" sz="2000" kern="1200"/>
            <a:t> based on different Features for Four Major Countries</a:t>
          </a:r>
          <a:r>
            <a:rPr lang="en-US" sz="1500" kern="1200"/>
            <a:t>.</a:t>
          </a:r>
        </a:p>
      </dsp:txBody>
      <dsp:txXfrm>
        <a:off x="1144296" y="2"/>
        <a:ext cx="4577187" cy="2111928"/>
      </dsp:txXfrm>
    </dsp:sp>
    <dsp:sp modelId="{2C03C993-E83B-4C6C-936D-E54C5C4F155C}">
      <dsp:nvSpPr>
        <dsp:cNvPr id="0" name=""/>
        <dsp:cNvSpPr/>
      </dsp:nvSpPr>
      <dsp:spPr>
        <a:xfrm>
          <a:off x="0" y="2"/>
          <a:ext cx="1108411" cy="211192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552" tIns="208612" rIns="60552" bIns="208612" numCol="1" spcCol="1270" anchor="ctr" anchorCtr="0">
          <a:noAutofit/>
        </a:bodyPr>
        <a:lstStyle/>
        <a:p>
          <a:pPr marL="0" lvl="0" indent="0" algn="ctr" defTabSz="800100">
            <a:lnSpc>
              <a:spcPct val="90000"/>
            </a:lnSpc>
            <a:spcBef>
              <a:spcPct val="0"/>
            </a:spcBef>
            <a:spcAft>
              <a:spcPct val="35000"/>
            </a:spcAft>
            <a:buNone/>
          </a:pPr>
          <a:r>
            <a:rPr lang="en-US" sz="1800" kern="1200"/>
            <a:t>Predicting</a:t>
          </a:r>
        </a:p>
      </dsp:txBody>
      <dsp:txXfrm>
        <a:off x="0" y="2"/>
        <a:ext cx="1108411" cy="2111928"/>
      </dsp:txXfrm>
    </dsp:sp>
    <dsp:sp modelId="{82AD9587-3D48-407E-B515-740FA1325EC2}">
      <dsp:nvSpPr>
        <dsp:cNvPr id="0" name=""/>
        <dsp:cNvSpPr/>
      </dsp:nvSpPr>
      <dsp:spPr>
        <a:xfrm>
          <a:off x="1144296" y="2239026"/>
          <a:ext cx="4577187" cy="2111928"/>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810" tIns="536430" rIns="88810" bIns="536430" numCol="1" spcCol="1270" anchor="ctr" anchorCtr="0">
          <a:noAutofit/>
        </a:bodyPr>
        <a:lstStyle/>
        <a:p>
          <a:pPr marL="0" lvl="0" indent="0" algn="l" defTabSz="889000">
            <a:lnSpc>
              <a:spcPct val="90000"/>
            </a:lnSpc>
            <a:spcBef>
              <a:spcPct val="0"/>
            </a:spcBef>
            <a:spcAft>
              <a:spcPct val="35000"/>
            </a:spcAft>
            <a:buNone/>
          </a:pPr>
          <a:r>
            <a:rPr lang="en-US" sz="2000" kern="1200"/>
            <a:t>Comparing various models for Prediction</a:t>
          </a:r>
        </a:p>
      </dsp:txBody>
      <dsp:txXfrm>
        <a:off x="1144296" y="2239026"/>
        <a:ext cx="4577187" cy="2111928"/>
      </dsp:txXfrm>
    </dsp:sp>
    <dsp:sp modelId="{97B3F8A5-5A6B-4AC3-937F-35A3DA60AC90}">
      <dsp:nvSpPr>
        <dsp:cNvPr id="0" name=""/>
        <dsp:cNvSpPr/>
      </dsp:nvSpPr>
      <dsp:spPr>
        <a:xfrm>
          <a:off x="0" y="2239026"/>
          <a:ext cx="1144296" cy="2111928"/>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552" tIns="208612" rIns="60552" bIns="208612" numCol="1" spcCol="1270" anchor="ctr" anchorCtr="0">
          <a:noAutofit/>
        </a:bodyPr>
        <a:lstStyle/>
        <a:p>
          <a:pPr marL="0" lvl="0" indent="0" algn="ctr" defTabSz="800100">
            <a:lnSpc>
              <a:spcPct val="90000"/>
            </a:lnSpc>
            <a:spcBef>
              <a:spcPct val="0"/>
            </a:spcBef>
            <a:spcAft>
              <a:spcPct val="35000"/>
            </a:spcAft>
            <a:buNone/>
          </a:pPr>
          <a:r>
            <a:rPr lang="en-US" sz="1800" kern="1200"/>
            <a:t>Comparing</a:t>
          </a:r>
        </a:p>
      </dsp:txBody>
      <dsp:txXfrm>
        <a:off x="0" y="2239026"/>
        <a:ext cx="1144296" cy="21119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4EDD15-FC32-474C-8D1A-95EA1441E300}">
      <dsp:nvSpPr>
        <dsp:cNvPr id="0" name=""/>
        <dsp:cNvSpPr/>
      </dsp:nvSpPr>
      <dsp:spPr>
        <a:xfrm>
          <a:off x="1144296" y="2124"/>
          <a:ext cx="4577187" cy="4347088"/>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810" tIns="1104161" rIns="88810" bIns="1104161" numCol="1" spcCol="1270" anchor="ctr" anchorCtr="0">
          <a:noAutofit/>
        </a:bodyPr>
        <a:lstStyle/>
        <a:p>
          <a:pPr marL="0" lvl="0" indent="0" algn="l" defTabSz="889000">
            <a:lnSpc>
              <a:spcPct val="90000"/>
            </a:lnSpc>
            <a:spcBef>
              <a:spcPct val="0"/>
            </a:spcBef>
            <a:spcAft>
              <a:spcPct val="35000"/>
            </a:spcAft>
            <a:buNone/>
          </a:pPr>
          <a:r>
            <a:rPr lang="en-US" sz="2000" kern="1200"/>
            <a:t>Predicting Monthly Average Temperature, Precipitation, Relative Humidity, Wind Speed, and Visibility for based on the data from last 50 years.</a:t>
          </a:r>
        </a:p>
        <a:p>
          <a:pPr marL="0" lvl="0" indent="0" algn="l" defTabSz="889000">
            <a:lnSpc>
              <a:spcPct val="90000"/>
            </a:lnSpc>
            <a:spcBef>
              <a:spcPct val="0"/>
            </a:spcBef>
            <a:spcAft>
              <a:spcPct val="35000"/>
            </a:spcAft>
            <a:buNone/>
          </a:pPr>
          <a:r>
            <a:rPr lang="en-US" sz="2000" kern="1200"/>
            <a:t>Also, Prediction of Yearly Global Consumption of Coal, Oil and Gas based on last 219 years of data</a:t>
          </a:r>
        </a:p>
        <a:p>
          <a:pPr marL="0" lvl="0" indent="0" algn="l" defTabSz="889000">
            <a:lnSpc>
              <a:spcPct val="90000"/>
            </a:lnSpc>
            <a:spcBef>
              <a:spcPct val="0"/>
            </a:spcBef>
            <a:spcAft>
              <a:spcPct val="35000"/>
            </a:spcAft>
            <a:buNone/>
          </a:pPr>
          <a:r>
            <a:rPr lang="en-US" sz="2000" kern="1200"/>
            <a:t>We have used the ARIMA(</a:t>
          </a:r>
          <a:r>
            <a:rPr lang="en-IN" sz="2000" b="0" i="0" kern="1200"/>
            <a:t>Autoregressive Integrated Moving Average </a:t>
          </a:r>
          <a:r>
            <a:rPr lang="en-US" sz="2000" kern="1200"/>
            <a:t>) Time Series Forecasting Model for the same.</a:t>
          </a:r>
          <a:endParaRPr lang="en-US" sz="1500" kern="1200"/>
        </a:p>
      </dsp:txBody>
      <dsp:txXfrm>
        <a:off x="1144296" y="2124"/>
        <a:ext cx="4577187" cy="4347088"/>
      </dsp:txXfrm>
    </dsp:sp>
    <dsp:sp modelId="{2C03C993-E83B-4C6C-936D-E54C5C4F155C}">
      <dsp:nvSpPr>
        <dsp:cNvPr id="0" name=""/>
        <dsp:cNvSpPr/>
      </dsp:nvSpPr>
      <dsp:spPr>
        <a:xfrm>
          <a:off x="0" y="2124"/>
          <a:ext cx="1144296" cy="434708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552" tIns="429396" rIns="60552" bIns="429396" numCol="1" spcCol="1270" anchor="ctr" anchorCtr="0">
          <a:noAutofit/>
        </a:bodyPr>
        <a:lstStyle/>
        <a:p>
          <a:pPr marL="0" lvl="0" indent="0" algn="ctr" defTabSz="800100">
            <a:lnSpc>
              <a:spcPct val="90000"/>
            </a:lnSpc>
            <a:spcBef>
              <a:spcPct val="0"/>
            </a:spcBef>
            <a:spcAft>
              <a:spcPct val="35000"/>
            </a:spcAft>
            <a:buNone/>
          </a:pPr>
          <a:r>
            <a:rPr lang="en-US" sz="1800" kern="1200"/>
            <a:t>Predicting</a:t>
          </a:r>
        </a:p>
      </dsp:txBody>
      <dsp:txXfrm>
        <a:off x="0" y="2124"/>
        <a:ext cx="1144296" cy="4347088"/>
      </dsp:txXfrm>
    </dsp:sp>
  </dsp:spTree>
</dsp:drawing>
</file>

<file path=ppt/diagrams/layout1.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DFCC80-492C-413A-85F2-F2A8199EE920}" type="datetimeFigureOut">
              <a:rPr lang="en-IN" smtClean="0"/>
              <a:t>26-11-2020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7E4EB7-64B7-40D3-80B9-6EB65D5130CE}" type="slidenum">
              <a:rPr lang="en-IN" smtClean="0"/>
              <a:t>‹#›</a:t>
            </a:fld>
            <a:endParaRPr lang="en-IN"/>
          </a:p>
        </p:txBody>
      </p:sp>
    </p:spTree>
    <p:extLst>
      <p:ext uri="{BB962C8B-B14F-4D97-AF65-F5344CB8AC3E}">
        <p14:creationId xmlns:p14="http://schemas.microsoft.com/office/powerpoint/2010/main" val="6543673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-&gt; So In order to better understand climate change, We’ve decided to work on these features , these include all the causes of temperature change discussed until now.</a:t>
            </a:r>
          </a:p>
          <a:p>
            <a:r>
              <a:rPr lang="en-IN"/>
              <a:t>-&gt; We based our work mainly on the variation of each feature yearly and also wanted to see how combination of other features explain the variation on a Individual feature</a:t>
            </a:r>
          </a:p>
        </p:txBody>
      </p:sp>
      <p:sp>
        <p:nvSpPr>
          <p:cNvPr id="4" name="Slide Number Placeholder 3"/>
          <p:cNvSpPr>
            <a:spLocks noGrp="1"/>
          </p:cNvSpPr>
          <p:nvPr>
            <p:ph type="sldNum" sz="quarter" idx="5"/>
          </p:nvPr>
        </p:nvSpPr>
        <p:spPr/>
        <p:txBody>
          <a:bodyPr/>
          <a:lstStyle/>
          <a:p>
            <a:fld id="{057E4EB7-64B7-40D3-80B9-6EB65D5130CE}" type="slidenum">
              <a:rPr lang="en-IN" smtClean="0"/>
              <a:t>10</a:t>
            </a:fld>
            <a:endParaRPr lang="en-IN"/>
          </a:p>
        </p:txBody>
      </p:sp>
    </p:spTree>
    <p:extLst>
      <p:ext uri="{BB962C8B-B14F-4D97-AF65-F5344CB8AC3E}">
        <p14:creationId xmlns:p14="http://schemas.microsoft.com/office/powerpoint/2010/main" val="2370378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57E4EB7-64B7-40D3-80B9-6EB65D5130CE}" type="slidenum">
              <a:rPr lang="en-IN" smtClean="0"/>
              <a:t>95</a:t>
            </a:fld>
            <a:endParaRPr lang="en-IN"/>
          </a:p>
        </p:txBody>
      </p:sp>
    </p:spTree>
    <p:extLst>
      <p:ext uri="{BB962C8B-B14F-4D97-AF65-F5344CB8AC3E}">
        <p14:creationId xmlns:p14="http://schemas.microsoft.com/office/powerpoint/2010/main" val="2941496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-&gt; This top graph is about Land and ocean average Temperature, It shows the daily average temp from 1750-2015, even through the average temperature is increasing , we could see that it is minimal due to the fact that temperature around the globe evens out and we cannot the variation clearly </a:t>
            </a:r>
          </a:p>
        </p:txBody>
      </p:sp>
      <p:sp>
        <p:nvSpPr>
          <p:cNvPr id="4" name="Slide Number Placeholder 3"/>
          <p:cNvSpPr>
            <a:spLocks noGrp="1"/>
          </p:cNvSpPr>
          <p:nvPr>
            <p:ph type="sldNum" sz="quarter" idx="5"/>
          </p:nvPr>
        </p:nvSpPr>
        <p:spPr/>
        <p:txBody>
          <a:bodyPr/>
          <a:lstStyle/>
          <a:p>
            <a:fld id="{057E4EB7-64B7-40D3-80B9-6EB65D5130CE}" type="slidenum">
              <a:rPr lang="en-IN" smtClean="0"/>
              <a:t>11</a:t>
            </a:fld>
            <a:endParaRPr lang="en-IN"/>
          </a:p>
        </p:txBody>
      </p:sp>
    </p:spTree>
    <p:extLst>
      <p:ext uri="{BB962C8B-B14F-4D97-AF65-F5344CB8AC3E}">
        <p14:creationId xmlns:p14="http://schemas.microsoft.com/office/powerpoint/2010/main" val="4278127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-&gt; I</a:t>
            </a:r>
          </a:p>
        </p:txBody>
      </p:sp>
      <p:sp>
        <p:nvSpPr>
          <p:cNvPr id="4" name="Slide Number Placeholder 3"/>
          <p:cNvSpPr>
            <a:spLocks noGrp="1"/>
          </p:cNvSpPr>
          <p:nvPr>
            <p:ph type="sldNum" sz="quarter" idx="5"/>
          </p:nvPr>
        </p:nvSpPr>
        <p:spPr/>
        <p:txBody>
          <a:bodyPr/>
          <a:lstStyle/>
          <a:p>
            <a:fld id="{057E4EB7-64B7-40D3-80B9-6EB65D5130CE}" type="slidenum">
              <a:rPr lang="en-IN" smtClean="0"/>
              <a:t>14</a:t>
            </a:fld>
            <a:endParaRPr lang="en-IN"/>
          </a:p>
        </p:txBody>
      </p:sp>
    </p:spTree>
    <p:extLst>
      <p:ext uri="{BB962C8B-B14F-4D97-AF65-F5344CB8AC3E}">
        <p14:creationId xmlns:p14="http://schemas.microsoft.com/office/powerpoint/2010/main" val="1336023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415DE6-CDB3-4632-BABA-91B3D7851F95}"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9956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415DE6-CDB3-4632-BABA-91B3D7851F95}"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9838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7E4EB7-64B7-40D3-80B9-6EB65D5130CE}" type="slidenum">
              <a:rPr lang="en-IN" smtClean="0"/>
              <a:t>58</a:t>
            </a:fld>
            <a:endParaRPr lang="en-IN"/>
          </a:p>
        </p:txBody>
      </p:sp>
    </p:spTree>
    <p:extLst>
      <p:ext uri="{BB962C8B-B14F-4D97-AF65-F5344CB8AC3E}">
        <p14:creationId xmlns:p14="http://schemas.microsoft.com/office/powerpoint/2010/main" val="1948335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57E4EB7-64B7-40D3-80B9-6EB65D5130CE}" type="slidenum">
              <a:rPr lang="en-IN" smtClean="0"/>
              <a:t>85</a:t>
            </a:fld>
            <a:endParaRPr lang="en-IN"/>
          </a:p>
        </p:txBody>
      </p:sp>
    </p:spTree>
    <p:extLst>
      <p:ext uri="{BB962C8B-B14F-4D97-AF65-F5344CB8AC3E}">
        <p14:creationId xmlns:p14="http://schemas.microsoft.com/office/powerpoint/2010/main" val="2126497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57E4EB7-64B7-40D3-80B9-6EB65D5130CE}" type="slidenum">
              <a:rPr lang="en-IN" smtClean="0"/>
              <a:t>86</a:t>
            </a:fld>
            <a:endParaRPr lang="en-IN"/>
          </a:p>
        </p:txBody>
      </p:sp>
    </p:spTree>
    <p:extLst>
      <p:ext uri="{BB962C8B-B14F-4D97-AF65-F5344CB8AC3E}">
        <p14:creationId xmlns:p14="http://schemas.microsoft.com/office/powerpoint/2010/main" val="2602818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57E4EB7-64B7-40D3-80B9-6EB65D5130CE}" type="slidenum">
              <a:rPr lang="en-IN" smtClean="0"/>
              <a:t>87</a:t>
            </a:fld>
            <a:endParaRPr lang="en-IN"/>
          </a:p>
        </p:txBody>
      </p:sp>
    </p:spTree>
    <p:extLst>
      <p:ext uri="{BB962C8B-B14F-4D97-AF65-F5344CB8AC3E}">
        <p14:creationId xmlns:p14="http://schemas.microsoft.com/office/powerpoint/2010/main" val="918763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66651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36579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213506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E7584-6C8E-479F-BD8D-D14B7E6A68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25A23BD-BFBB-43BB-B700-94CBFD7BBD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6960BE5-1907-4C06-82C9-15CCD85BA853}"/>
              </a:ext>
            </a:extLst>
          </p:cNvPr>
          <p:cNvSpPr>
            <a:spLocks noGrp="1"/>
          </p:cNvSpPr>
          <p:nvPr>
            <p:ph type="dt" sz="half" idx="10"/>
          </p:nvPr>
        </p:nvSpPr>
        <p:spPr/>
        <p:txBody>
          <a:bodyPr/>
          <a:lstStyle/>
          <a:p>
            <a:fld id="{F4FD8391-4BE6-4E1C-9674-E1F22663AD91}" type="datetimeFigureOut">
              <a:rPr lang="en-IN" smtClean="0"/>
              <a:t>26-11-2020</a:t>
            </a:fld>
            <a:endParaRPr lang="en-IN"/>
          </a:p>
        </p:txBody>
      </p:sp>
      <p:sp>
        <p:nvSpPr>
          <p:cNvPr id="5" name="Footer Placeholder 4">
            <a:extLst>
              <a:ext uri="{FF2B5EF4-FFF2-40B4-BE49-F238E27FC236}">
                <a16:creationId xmlns:a16="http://schemas.microsoft.com/office/drawing/2014/main" id="{8CA1F943-2D9D-4B59-94D2-310F5F557A5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F62CB59-3268-465A-AC87-C330DF21B34E}"/>
              </a:ext>
            </a:extLst>
          </p:cNvPr>
          <p:cNvSpPr>
            <a:spLocks noGrp="1"/>
          </p:cNvSpPr>
          <p:nvPr>
            <p:ph type="sldNum" sz="quarter" idx="12"/>
          </p:nvPr>
        </p:nvSpPr>
        <p:spPr/>
        <p:txBody>
          <a:bodyPr/>
          <a:lstStyle/>
          <a:p>
            <a:fld id="{FEC78043-907A-4867-A1DB-48930D760E04}" type="slidenum">
              <a:rPr lang="en-IN" smtClean="0"/>
              <a:t>‹#›</a:t>
            </a:fld>
            <a:endParaRPr lang="en-IN"/>
          </a:p>
        </p:txBody>
      </p:sp>
    </p:spTree>
    <p:extLst>
      <p:ext uri="{BB962C8B-B14F-4D97-AF65-F5344CB8AC3E}">
        <p14:creationId xmlns:p14="http://schemas.microsoft.com/office/powerpoint/2010/main" val="37453501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2361F-A721-4077-ADE5-43AD3824856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1B17F74-1BFE-491A-8B4B-5718EB97F7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FA3302C-FBAB-4747-9E76-12537BF404D8}"/>
              </a:ext>
            </a:extLst>
          </p:cNvPr>
          <p:cNvSpPr>
            <a:spLocks noGrp="1"/>
          </p:cNvSpPr>
          <p:nvPr>
            <p:ph type="dt" sz="half" idx="10"/>
          </p:nvPr>
        </p:nvSpPr>
        <p:spPr/>
        <p:txBody>
          <a:bodyPr/>
          <a:lstStyle/>
          <a:p>
            <a:fld id="{F4FD8391-4BE6-4E1C-9674-E1F22663AD91}" type="datetimeFigureOut">
              <a:rPr lang="en-IN" smtClean="0"/>
              <a:t>26-11-2020</a:t>
            </a:fld>
            <a:endParaRPr lang="en-IN"/>
          </a:p>
        </p:txBody>
      </p:sp>
      <p:sp>
        <p:nvSpPr>
          <p:cNvPr id="5" name="Footer Placeholder 4">
            <a:extLst>
              <a:ext uri="{FF2B5EF4-FFF2-40B4-BE49-F238E27FC236}">
                <a16:creationId xmlns:a16="http://schemas.microsoft.com/office/drawing/2014/main" id="{37E9B875-B51C-417D-9E8E-A2D985BE033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FDAE2E4-E0AC-4248-BDEC-D6C66657E7C2}"/>
              </a:ext>
            </a:extLst>
          </p:cNvPr>
          <p:cNvSpPr>
            <a:spLocks noGrp="1"/>
          </p:cNvSpPr>
          <p:nvPr>
            <p:ph type="sldNum" sz="quarter" idx="12"/>
          </p:nvPr>
        </p:nvSpPr>
        <p:spPr/>
        <p:txBody>
          <a:bodyPr/>
          <a:lstStyle/>
          <a:p>
            <a:fld id="{FEC78043-907A-4867-A1DB-48930D760E04}" type="slidenum">
              <a:rPr lang="en-IN" smtClean="0"/>
              <a:t>‹#›</a:t>
            </a:fld>
            <a:endParaRPr lang="en-IN"/>
          </a:p>
        </p:txBody>
      </p:sp>
    </p:spTree>
    <p:extLst>
      <p:ext uri="{BB962C8B-B14F-4D97-AF65-F5344CB8AC3E}">
        <p14:creationId xmlns:p14="http://schemas.microsoft.com/office/powerpoint/2010/main" val="2429669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E537D-7B7A-4658-98AE-E57FE631830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A72E598-545A-4F10-9213-A5843B6D105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646E12-3129-4308-B40E-60E6434E75BF}"/>
              </a:ext>
            </a:extLst>
          </p:cNvPr>
          <p:cNvSpPr>
            <a:spLocks noGrp="1"/>
          </p:cNvSpPr>
          <p:nvPr>
            <p:ph type="dt" sz="half" idx="10"/>
          </p:nvPr>
        </p:nvSpPr>
        <p:spPr/>
        <p:txBody>
          <a:bodyPr/>
          <a:lstStyle/>
          <a:p>
            <a:fld id="{F4FD8391-4BE6-4E1C-9674-E1F22663AD91}" type="datetimeFigureOut">
              <a:rPr lang="en-IN" smtClean="0"/>
              <a:t>26-11-2020</a:t>
            </a:fld>
            <a:endParaRPr lang="en-IN"/>
          </a:p>
        </p:txBody>
      </p:sp>
      <p:sp>
        <p:nvSpPr>
          <p:cNvPr id="5" name="Footer Placeholder 4">
            <a:extLst>
              <a:ext uri="{FF2B5EF4-FFF2-40B4-BE49-F238E27FC236}">
                <a16:creationId xmlns:a16="http://schemas.microsoft.com/office/drawing/2014/main" id="{00A9C39E-B914-4059-AAE3-01D454CC8C5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0D2D816-3384-4418-925A-B569B5AFA6AB}"/>
              </a:ext>
            </a:extLst>
          </p:cNvPr>
          <p:cNvSpPr>
            <a:spLocks noGrp="1"/>
          </p:cNvSpPr>
          <p:nvPr>
            <p:ph type="sldNum" sz="quarter" idx="12"/>
          </p:nvPr>
        </p:nvSpPr>
        <p:spPr/>
        <p:txBody>
          <a:bodyPr/>
          <a:lstStyle/>
          <a:p>
            <a:fld id="{FEC78043-907A-4867-A1DB-48930D760E04}" type="slidenum">
              <a:rPr lang="en-IN" smtClean="0"/>
              <a:t>‹#›</a:t>
            </a:fld>
            <a:endParaRPr lang="en-IN"/>
          </a:p>
        </p:txBody>
      </p:sp>
    </p:spTree>
    <p:extLst>
      <p:ext uri="{BB962C8B-B14F-4D97-AF65-F5344CB8AC3E}">
        <p14:creationId xmlns:p14="http://schemas.microsoft.com/office/powerpoint/2010/main" val="15345382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6D837-E32B-44AB-AC7D-155CC54D7B6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81C8EE9-EBE4-42D9-9AD7-4B607FA0538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6EC0268-7371-43B1-A1E6-ECE6777666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1F1D23C-8933-4673-A0D5-8E233C828149}"/>
              </a:ext>
            </a:extLst>
          </p:cNvPr>
          <p:cNvSpPr>
            <a:spLocks noGrp="1"/>
          </p:cNvSpPr>
          <p:nvPr>
            <p:ph type="dt" sz="half" idx="10"/>
          </p:nvPr>
        </p:nvSpPr>
        <p:spPr/>
        <p:txBody>
          <a:bodyPr/>
          <a:lstStyle/>
          <a:p>
            <a:fld id="{F4FD8391-4BE6-4E1C-9674-E1F22663AD91}" type="datetimeFigureOut">
              <a:rPr lang="en-IN" smtClean="0"/>
              <a:t>26-11-2020</a:t>
            </a:fld>
            <a:endParaRPr lang="en-IN"/>
          </a:p>
        </p:txBody>
      </p:sp>
      <p:sp>
        <p:nvSpPr>
          <p:cNvPr id="6" name="Footer Placeholder 5">
            <a:extLst>
              <a:ext uri="{FF2B5EF4-FFF2-40B4-BE49-F238E27FC236}">
                <a16:creationId xmlns:a16="http://schemas.microsoft.com/office/drawing/2014/main" id="{2ECBD89C-90A2-4FF4-91CF-390C7350A64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43AFA68-A2A2-4FC0-812B-651F25F33FF9}"/>
              </a:ext>
            </a:extLst>
          </p:cNvPr>
          <p:cNvSpPr>
            <a:spLocks noGrp="1"/>
          </p:cNvSpPr>
          <p:nvPr>
            <p:ph type="sldNum" sz="quarter" idx="12"/>
          </p:nvPr>
        </p:nvSpPr>
        <p:spPr/>
        <p:txBody>
          <a:bodyPr/>
          <a:lstStyle/>
          <a:p>
            <a:fld id="{FEC78043-907A-4867-A1DB-48930D760E04}" type="slidenum">
              <a:rPr lang="en-IN" smtClean="0"/>
              <a:t>‹#›</a:t>
            </a:fld>
            <a:endParaRPr lang="en-IN"/>
          </a:p>
        </p:txBody>
      </p:sp>
    </p:spTree>
    <p:extLst>
      <p:ext uri="{BB962C8B-B14F-4D97-AF65-F5344CB8AC3E}">
        <p14:creationId xmlns:p14="http://schemas.microsoft.com/office/powerpoint/2010/main" val="11628645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923A1-DF70-4385-81E6-FF3ED89F703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6611309-692E-43E7-9EC3-12458A4EA9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D4659F2-E441-4E45-A976-15795A1825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610DA3D-9A46-437E-8E2F-C3CEF6E564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F9A869-A360-4BBA-B32C-51905931531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5BFB648-F80F-45E4-BB56-18EDCA32B41B}"/>
              </a:ext>
            </a:extLst>
          </p:cNvPr>
          <p:cNvSpPr>
            <a:spLocks noGrp="1"/>
          </p:cNvSpPr>
          <p:nvPr>
            <p:ph type="dt" sz="half" idx="10"/>
          </p:nvPr>
        </p:nvSpPr>
        <p:spPr/>
        <p:txBody>
          <a:bodyPr/>
          <a:lstStyle/>
          <a:p>
            <a:fld id="{F4FD8391-4BE6-4E1C-9674-E1F22663AD91}" type="datetimeFigureOut">
              <a:rPr lang="en-IN" smtClean="0"/>
              <a:t>26-11-2020</a:t>
            </a:fld>
            <a:endParaRPr lang="en-IN"/>
          </a:p>
        </p:txBody>
      </p:sp>
      <p:sp>
        <p:nvSpPr>
          <p:cNvPr id="8" name="Footer Placeholder 7">
            <a:extLst>
              <a:ext uri="{FF2B5EF4-FFF2-40B4-BE49-F238E27FC236}">
                <a16:creationId xmlns:a16="http://schemas.microsoft.com/office/drawing/2014/main" id="{A5EC872B-3387-4C17-B386-DA4B618DC11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71D513B-62AC-4957-B037-556F5B40F67C}"/>
              </a:ext>
            </a:extLst>
          </p:cNvPr>
          <p:cNvSpPr>
            <a:spLocks noGrp="1"/>
          </p:cNvSpPr>
          <p:nvPr>
            <p:ph type="sldNum" sz="quarter" idx="12"/>
          </p:nvPr>
        </p:nvSpPr>
        <p:spPr/>
        <p:txBody>
          <a:bodyPr/>
          <a:lstStyle/>
          <a:p>
            <a:fld id="{FEC78043-907A-4867-A1DB-48930D760E04}" type="slidenum">
              <a:rPr lang="en-IN" smtClean="0"/>
              <a:t>‹#›</a:t>
            </a:fld>
            <a:endParaRPr lang="en-IN"/>
          </a:p>
        </p:txBody>
      </p:sp>
    </p:spTree>
    <p:extLst>
      <p:ext uri="{BB962C8B-B14F-4D97-AF65-F5344CB8AC3E}">
        <p14:creationId xmlns:p14="http://schemas.microsoft.com/office/powerpoint/2010/main" val="7995324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8C471-A82A-42F2-AFD7-6DBC7BA3DAC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E1CD89C-7B9D-473F-A18F-337CF1B0232F}"/>
              </a:ext>
            </a:extLst>
          </p:cNvPr>
          <p:cNvSpPr>
            <a:spLocks noGrp="1"/>
          </p:cNvSpPr>
          <p:nvPr>
            <p:ph type="dt" sz="half" idx="10"/>
          </p:nvPr>
        </p:nvSpPr>
        <p:spPr/>
        <p:txBody>
          <a:bodyPr/>
          <a:lstStyle/>
          <a:p>
            <a:fld id="{F4FD8391-4BE6-4E1C-9674-E1F22663AD91}" type="datetimeFigureOut">
              <a:rPr lang="en-IN" smtClean="0"/>
              <a:t>26-11-2020</a:t>
            </a:fld>
            <a:endParaRPr lang="en-IN"/>
          </a:p>
        </p:txBody>
      </p:sp>
      <p:sp>
        <p:nvSpPr>
          <p:cNvPr id="4" name="Footer Placeholder 3">
            <a:extLst>
              <a:ext uri="{FF2B5EF4-FFF2-40B4-BE49-F238E27FC236}">
                <a16:creationId xmlns:a16="http://schemas.microsoft.com/office/drawing/2014/main" id="{34A25C5F-FB9C-496C-A9ED-3816614A4DD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6FA6823-5D67-488D-ADE6-A258F929B287}"/>
              </a:ext>
            </a:extLst>
          </p:cNvPr>
          <p:cNvSpPr>
            <a:spLocks noGrp="1"/>
          </p:cNvSpPr>
          <p:nvPr>
            <p:ph type="sldNum" sz="quarter" idx="12"/>
          </p:nvPr>
        </p:nvSpPr>
        <p:spPr/>
        <p:txBody>
          <a:bodyPr/>
          <a:lstStyle/>
          <a:p>
            <a:fld id="{FEC78043-907A-4867-A1DB-48930D760E04}" type="slidenum">
              <a:rPr lang="en-IN" smtClean="0"/>
              <a:t>‹#›</a:t>
            </a:fld>
            <a:endParaRPr lang="en-IN"/>
          </a:p>
        </p:txBody>
      </p:sp>
    </p:spTree>
    <p:extLst>
      <p:ext uri="{BB962C8B-B14F-4D97-AF65-F5344CB8AC3E}">
        <p14:creationId xmlns:p14="http://schemas.microsoft.com/office/powerpoint/2010/main" val="38852553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FCCFD5-23B1-4F55-A5C7-6848AB9EA957}"/>
              </a:ext>
            </a:extLst>
          </p:cNvPr>
          <p:cNvSpPr>
            <a:spLocks noGrp="1"/>
          </p:cNvSpPr>
          <p:nvPr>
            <p:ph type="dt" sz="half" idx="10"/>
          </p:nvPr>
        </p:nvSpPr>
        <p:spPr/>
        <p:txBody>
          <a:bodyPr/>
          <a:lstStyle/>
          <a:p>
            <a:fld id="{F4FD8391-4BE6-4E1C-9674-E1F22663AD91}" type="datetimeFigureOut">
              <a:rPr lang="en-IN" smtClean="0"/>
              <a:t>26-11-2020</a:t>
            </a:fld>
            <a:endParaRPr lang="en-IN"/>
          </a:p>
        </p:txBody>
      </p:sp>
      <p:sp>
        <p:nvSpPr>
          <p:cNvPr id="3" name="Footer Placeholder 2">
            <a:extLst>
              <a:ext uri="{FF2B5EF4-FFF2-40B4-BE49-F238E27FC236}">
                <a16:creationId xmlns:a16="http://schemas.microsoft.com/office/drawing/2014/main" id="{D9CD7BC1-8A9E-4DC6-9DD4-BC41A9E6EDE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1065475-8C85-4D03-90DE-DFAB849DC988}"/>
              </a:ext>
            </a:extLst>
          </p:cNvPr>
          <p:cNvSpPr>
            <a:spLocks noGrp="1"/>
          </p:cNvSpPr>
          <p:nvPr>
            <p:ph type="sldNum" sz="quarter" idx="12"/>
          </p:nvPr>
        </p:nvSpPr>
        <p:spPr/>
        <p:txBody>
          <a:bodyPr/>
          <a:lstStyle/>
          <a:p>
            <a:fld id="{FEC78043-907A-4867-A1DB-48930D760E04}" type="slidenum">
              <a:rPr lang="en-IN" smtClean="0"/>
              <a:t>‹#›</a:t>
            </a:fld>
            <a:endParaRPr lang="en-IN"/>
          </a:p>
        </p:txBody>
      </p:sp>
    </p:spTree>
    <p:extLst>
      <p:ext uri="{BB962C8B-B14F-4D97-AF65-F5344CB8AC3E}">
        <p14:creationId xmlns:p14="http://schemas.microsoft.com/office/powerpoint/2010/main" val="31514836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5BDA4-1EDB-4F49-9491-0EB944E625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67A5974-7B50-49FE-A865-881C4A2416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A2AAB03-6F78-412C-90AC-17181D22C9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F2EB89-19CA-4884-81EB-D1B6EC737CCD}"/>
              </a:ext>
            </a:extLst>
          </p:cNvPr>
          <p:cNvSpPr>
            <a:spLocks noGrp="1"/>
          </p:cNvSpPr>
          <p:nvPr>
            <p:ph type="dt" sz="half" idx="10"/>
          </p:nvPr>
        </p:nvSpPr>
        <p:spPr/>
        <p:txBody>
          <a:bodyPr/>
          <a:lstStyle/>
          <a:p>
            <a:fld id="{F4FD8391-4BE6-4E1C-9674-E1F22663AD91}" type="datetimeFigureOut">
              <a:rPr lang="en-IN" smtClean="0"/>
              <a:t>26-11-2020</a:t>
            </a:fld>
            <a:endParaRPr lang="en-IN"/>
          </a:p>
        </p:txBody>
      </p:sp>
      <p:sp>
        <p:nvSpPr>
          <p:cNvPr id="6" name="Footer Placeholder 5">
            <a:extLst>
              <a:ext uri="{FF2B5EF4-FFF2-40B4-BE49-F238E27FC236}">
                <a16:creationId xmlns:a16="http://schemas.microsoft.com/office/drawing/2014/main" id="{F2650994-31D7-474B-B33B-01C0A4FC9B5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0770717-4B55-4DCD-9E88-D5D5BEE024F0}"/>
              </a:ext>
            </a:extLst>
          </p:cNvPr>
          <p:cNvSpPr>
            <a:spLocks noGrp="1"/>
          </p:cNvSpPr>
          <p:nvPr>
            <p:ph type="sldNum" sz="quarter" idx="12"/>
          </p:nvPr>
        </p:nvSpPr>
        <p:spPr/>
        <p:txBody>
          <a:bodyPr/>
          <a:lstStyle/>
          <a:p>
            <a:fld id="{FEC78043-907A-4867-A1DB-48930D760E04}" type="slidenum">
              <a:rPr lang="en-IN" smtClean="0"/>
              <a:t>‹#›</a:t>
            </a:fld>
            <a:endParaRPr lang="en-IN"/>
          </a:p>
        </p:txBody>
      </p:sp>
    </p:spTree>
    <p:extLst>
      <p:ext uri="{BB962C8B-B14F-4D97-AF65-F5344CB8AC3E}">
        <p14:creationId xmlns:p14="http://schemas.microsoft.com/office/powerpoint/2010/main" val="690492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966019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7A909-53DB-4DE0-9082-4905B78199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EEDC470-FFE5-43D6-BD3A-23FC7728F6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E637288-6AA7-4DA4-9669-E079F4E07E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EEBAB7-3E5B-4674-8C36-F5AA2C280ACC}"/>
              </a:ext>
            </a:extLst>
          </p:cNvPr>
          <p:cNvSpPr>
            <a:spLocks noGrp="1"/>
          </p:cNvSpPr>
          <p:nvPr>
            <p:ph type="dt" sz="half" idx="10"/>
          </p:nvPr>
        </p:nvSpPr>
        <p:spPr/>
        <p:txBody>
          <a:bodyPr/>
          <a:lstStyle/>
          <a:p>
            <a:fld id="{F4FD8391-4BE6-4E1C-9674-E1F22663AD91}" type="datetimeFigureOut">
              <a:rPr lang="en-IN" smtClean="0"/>
              <a:t>26-11-2020</a:t>
            </a:fld>
            <a:endParaRPr lang="en-IN"/>
          </a:p>
        </p:txBody>
      </p:sp>
      <p:sp>
        <p:nvSpPr>
          <p:cNvPr id="6" name="Footer Placeholder 5">
            <a:extLst>
              <a:ext uri="{FF2B5EF4-FFF2-40B4-BE49-F238E27FC236}">
                <a16:creationId xmlns:a16="http://schemas.microsoft.com/office/drawing/2014/main" id="{DD75A81D-5057-474B-AE83-4F32B606E9E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12AFBF6-8395-49C1-A283-D8CB1944025B}"/>
              </a:ext>
            </a:extLst>
          </p:cNvPr>
          <p:cNvSpPr>
            <a:spLocks noGrp="1"/>
          </p:cNvSpPr>
          <p:nvPr>
            <p:ph type="sldNum" sz="quarter" idx="12"/>
          </p:nvPr>
        </p:nvSpPr>
        <p:spPr/>
        <p:txBody>
          <a:bodyPr/>
          <a:lstStyle/>
          <a:p>
            <a:fld id="{FEC78043-907A-4867-A1DB-48930D760E04}" type="slidenum">
              <a:rPr lang="en-IN" smtClean="0"/>
              <a:t>‹#›</a:t>
            </a:fld>
            <a:endParaRPr lang="en-IN"/>
          </a:p>
        </p:txBody>
      </p:sp>
    </p:spTree>
    <p:extLst>
      <p:ext uri="{BB962C8B-B14F-4D97-AF65-F5344CB8AC3E}">
        <p14:creationId xmlns:p14="http://schemas.microsoft.com/office/powerpoint/2010/main" val="13402170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A0452-81C5-4DF2-AEC4-37910FA8C3F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4154785-C3B7-492A-A8C2-C96B7099613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8D89EE7-3340-4DFE-8734-5E6F7D5B28BF}"/>
              </a:ext>
            </a:extLst>
          </p:cNvPr>
          <p:cNvSpPr>
            <a:spLocks noGrp="1"/>
          </p:cNvSpPr>
          <p:nvPr>
            <p:ph type="dt" sz="half" idx="10"/>
          </p:nvPr>
        </p:nvSpPr>
        <p:spPr/>
        <p:txBody>
          <a:bodyPr/>
          <a:lstStyle/>
          <a:p>
            <a:fld id="{F4FD8391-4BE6-4E1C-9674-E1F22663AD91}" type="datetimeFigureOut">
              <a:rPr lang="en-IN" smtClean="0"/>
              <a:t>26-11-2020</a:t>
            </a:fld>
            <a:endParaRPr lang="en-IN"/>
          </a:p>
        </p:txBody>
      </p:sp>
      <p:sp>
        <p:nvSpPr>
          <p:cNvPr id="5" name="Footer Placeholder 4">
            <a:extLst>
              <a:ext uri="{FF2B5EF4-FFF2-40B4-BE49-F238E27FC236}">
                <a16:creationId xmlns:a16="http://schemas.microsoft.com/office/drawing/2014/main" id="{7E26F421-5CC0-4F9A-B69D-DF2E99114B4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DC08533-1A40-479D-9032-DCBFE0436511}"/>
              </a:ext>
            </a:extLst>
          </p:cNvPr>
          <p:cNvSpPr>
            <a:spLocks noGrp="1"/>
          </p:cNvSpPr>
          <p:nvPr>
            <p:ph type="sldNum" sz="quarter" idx="12"/>
          </p:nvPr>
        </p:nvSpPr>
        <p:spPr/>
        <p:txBody>
          <a:bodyPr/>
          <a:lstStyle/>
          <a:p>
            <a:fld id="{FEC78043-907A-4867-A1DB-48930D760E04}" type="slidenum">
              <a:rPr lang="en-IN" smtClean="0"/>
              <a:t>‹#›</a:t>
            </a:fld>
            <a:endParaRPr lang="en-IN"/>
          </a:p>
        </p:txBody>
      </p:sp>
    </p:spTree>
    <p:extLst>
      <p:ext uri="{BB962C8B-B14F-4D97-AF65-F5344CB8AC3E}">
        <p14:creationId xmlns:p14="http://schemas.microsoft.com/office/powerpoint/2010/main" val="20364945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893A92-EBA8-49B7-97E2-327BFCE4D44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9D8A544-4047-4BA6-80B3-173C08A174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571E116-412B-47D5-BA0D-992A9F400814}"/>
              </a:ext>
            </a:extLst>
          </p:cNvPr>
          <p:cNvSpPr>
            <a:spLocks noGrp="1"/>
          </p:cNvSpPr>
          <p:nvPr>
            <p:ph type="dt" sz="half" idx="10"/>
          </p:nvPr>
        </p:nvSpPr>
        <p:spPr/>
        <p:txBody>
          <a:bodyPr/>
          <a:lstStyle/>
          <a:p>
            <a:fld id="{F4FD8391-4BE6-4E1C-9674-E1F22663AD91}" type="datetimeFigureOut">
              <a:rPr lang="en-IN" smtClean="0"/>
              <a:t>26-11-2020</a:t>
            </a:fld>
            <a:endParaRPr lang="en-IN"/>
          </a:p>
        </p:txBody>
      </p:sp>
      <p:sp>
        <p:nvSpPr>
          <p:cNvPr id="5" name="Footer Placeholder 4">
            <a:extLst>
              <a:ext uri="{FF2B5EF4-FFF2-40B4-BE49-F238E27FC236}">
                <a16:creationId xmlns:a16="http://schemas.microsoft.com/office/drawing/2014/main" id="{6087ADE0-7E04-4128-A30E-A2DE54E40FE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087ED07-5BFA-4AAB-B429-D2866C996047}"/>
              </a:ext>
            </a:extLst>
          </p:cNvPr>
          <p:cNvSpPr>
            <a:spLocks noGrp="1"/>
          </p:cNvSpPr>
          <p:nvPr>
            <p:ph type="sldNum" sz="quarter" idx="12"/>
          </p:nvPr>
        </p:nvSpPr>
        <p:spPr/>
        <p:txBody>
          <a:bodyPr/>
          <a:lstStyle/>
          <a:p>
            <a:fld id="{FEC78043-907A-4867-A1DB-48930D760E04}" type="slidenum">
              <a:rPr lang="en-IN" smtClean="0"/>
              <a:t>‹#›</a:t>
            </a:fld>
            <a:endParaRPr lang="en-IN"/>
          </a:p>
        </p:txBody>
      </p:sp>
    </p:spTree>
    <p:extLst>
      <p:ext uri="{BB962C8B-B14F-4D97-AF65-F5344CB8AC3E}">
        <p14:creationId xmlns:p14="http://schemas.microsoft.com/office/powerpoint/2010/main" val="2114542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844235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11/26/2020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58658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11/26/2020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81948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11/26/2020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80516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11/26/2020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93066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20710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68925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11/26/2020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37417536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3A021F-43DB-4B9F-930A-05885E039A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D10510D-F69E-4557-91D7-9C92B67A30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9A78F4A-DFB0-4DF4-BBAB-A004F4818F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FD8391-4BE6-4E1C-9674-E1F22663AD91}" type="datetimeFigureOut">
              <a:rPr lang="en-IN" smtClean="0"/>
              <a:t>26-11-2020</a:t>
            </a:fld>
            <a:endParaRPr lang="en-IN"/>
          </a:p>
        </p:txBody>
      </p:sp>
      <p:sp>
        <p:nvSpPr>
          <p:cNvPr id="5" name="Footer Placeholder 4">
            <a:extLst>
              <a:ext uri="{FF2B5EF4-FFF2-40B4-BE49-F238E27FC236}">
                <a16:creationId xmlns:a16="http://schemas.microsoft.com/office/drawing/2014/main" id="{331FBB76-213B-46CB-B96F-0804FF7CEB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B2143E7-CCB2-4C97-BAE8-0174511E97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C78043-907A-4867-A1DB-48930D760E04}" type="slidenum">
              <a:rPr lang="en-IN" smtClean="0"/>
              <a:t>‹#›</a:t>
            </a:fld>
            <a:endParaRPr lang="en-IN"/>
          </a:p>
        </p:txBody>
      </p:sp>
    </p:spTree>
    <p:extLst>
      <p:ext uri="{BB962C8B-B14F-4D97-AF65-F5344CB8AC3E}">
        <p14:creationId xmlns:p14="http://schemas.microsoft.com/office/powerpoint/2010/main" val="368668359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38.sv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7.jpeg"/><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 Id="rId4" Type="http://schemas.openxmlformats.org/officeDocument/2006/relationships/image" Target="../media/image78.png"/></Relationships>
</file>

<file path=ppt/slides/_rels/slide7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 Id="rId5" Type="http://schemas.openxmlformats.org/officeDocument/2006/relationships/image" Target="../media/image82.png"/><Relationship Id="rId4" Type="http://schemas.openxmlformats.org/officeDocument/2006/relationships/image" Target="../media/image81.png"/></Relationships>
</file>

<file path=ppt/slides/_rels/slide7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 Id="rId5" Type="http://schemas.openxmlformats.org/officeDocument/2006/relationships/image" Target="../media/image86.png"/><Relationship Id="rId4" Type="http://schemas.openxmlformats.org/officeDocument/2006/relationships/image" Target="../media/image85.png"/></Relationships>
</file>

<file path=ppt/slides/_rels/slide7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4.xml"/><Relationship Id="rId5" Type="http://schemas.openxmlformats.org/officeDocument/2006/relationships/image" Target="../media/image90.png"/><Relationship Id="rId4" Type="http://schemas.openxmlformats.org/officeDocument/2006/relationships/image" Target="../media/image89.png"/></Relationships>
</file>

<file path=ppt/slides/_rels/slide7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4.xml"/><Relationship Id="rId5" Type="http://schemas.openxmlformats.org/officeDocument/2006/relationships/image" Target="../media/image94.png"/><Relationship Id="rId4" Type="http://schemas.openxmlformats.org/officeDocument/2006/relationships/image" Target="../media/image93.png"/></Relationships>
</file>

<file path=ppt/slides/_rels/slide7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4.xml"/><Relationship Id="rId5" Type="http://schemas.openxmlformats.org/officeDocument/2006/relationships/image" Target="../media/image98.png"/><Relationship Id="rId4" Type="http://schemas.openxmlformats.org/officeDocument/2006/relationships/image" Target="../media/image97.png"/></Relationships>
</file>

<file path=ppt/slides/_rels/slide7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4.xml"/><Relationship Id="rId5" Type="http://schemas.openxmlformats.org/officeDocument/2006/relationships/image" Target="../media/image102.png"/><Relationship Id="rId4" Type="http://schemas.openxmlformats.org/officeDocument/2006/relationships/image" Target="../media/image101.png"/></Relationships>
</file>

<file path=ppt/slides/_rels/slide7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4.xml"/><Relationship Id="rId5" Type="http://schemas.openxmlformats.org/officeDocument/2006/relationships/image" Target="../media/image106.png"/><Relationship Id="rId4" Type="http://schemas.openxmlformats.org/officeDocument/2006/relationships/image" Target="../media/image105.png"/></Relationships>
</file>

<file path=ppt/slides/_rels/slide7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4.xml"/><Relationship Id="rId5" Type="http://schemas.openxmlformats.org/officeDocument/2006/relationships/image" Target="../media/image110.png"/><Relationship Id="rId4" Type="http://schemas.openxmlformats.org/officeDocument/2006/relationships/image" Target="../media/image10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8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8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8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8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9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9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9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9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9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32.png"/></Relationships>
</file>

<file path=ppt/slides/_rels/slide9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9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9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t="-20000" b="-2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DEC4A-CD5B-4295-998A-24B3A343AB44}"/>
              </a:ext>
            </a:extLst>
          </p:cNvPr>
          <p:cNvSpPr>
            <a:spLocks noGrp="1"/>
          </p:cNvSpPr>
          <p:nvPr>
            <p:ph type="title"/>
          </p:nvPr>
        </p:nvSpPr>
        <p:spPr/>
        <p:txBody>
          <a:bodyPr>
            <a:normAutofit fontScale="90000"/>
          </a:bodyPr>
          <a:lstStyle/>
          <a:p>
            <a:r>
              <a:rPr lang="en-US" sz="7200" b="1">
                <a:solidFill>
                  <a:srgbClr val="FF0000"/>
                </a:solidFill>
                <a:latin typeface="Algerian"/>
                <a:cs typeface="Calibri Light"/>
              </a:rPr>
              <a:t>Global Climate Change</a:t>
            </a:r>
          </a:p>
        </p:txBody>
      </p:sp>
      <p:sp>
        <p:nvSpPr>
          <p:cNvPr id="3" name="Content Placeholder 2">
            <a:extLst>
              <a:ext uri="{FF2B5EF4-FFF2-40B4-BE49-F238E27FC236}">
                <a16:creationId xmlns:a16="http://schemas.microsoft.com/office/drawing/2014/main" id="{28F51A7C-3678-40D9-A26C-AE86CFFC4B2B}"/>
              </a:ext>
            </a:extLst>
          </p:cNvPr>
          <p:cNvSpPr>
            <a:spLocks noGrp="1"/>
          </p:cNvSpPr>
          <p:nvPr>
            <p:ph idx="1"/>
          </p:nvPr>
        </p:nvSpPr>
        <p:spPr>
          <a:xfrm>
            <a:off x="6091990" y="3119021"/>
            <a:ext cx="5221706" cy="3037890"/>
          </a:xfrm>
          <a:noFill/>
        </p:spPr>
        <p:txBody>
          <a:bodyPr vert="horz" lIns="91440" tIns="45720" rIns="91440" bIns="45720" rtlCol="0" anchor="t">
            <a:noAutofit/>
          </a:bodyPr>
          <a:lstStyle/>
          <a:p>
            <a:pPr marL="0" indent="0">
              <a:buNone/>
            </a:pPr>
            <a:r>
              <a:rPr lang="en-US">
                <a:solidFill>
                  <a:schemeClr val="tx1">
                    <a:lumMod val="95000"/>
                    <a:lumOff val="5000"/>
                  </a:schemeClr>
                </a:solidFill>
                <a:highlight>
                  <a:srgbClr val="C0C0C0"/>
                </a:highlight>
                <a:latin typeface="Aharoni"/>
                <a:ea typeface="+mn-lt"/>
                <a:cs typeface="+mn-lt"/>
              </a:rPr>
              <a:t>Presented by:</a:t>
            </a:r>
            <a:endParaRPr lang="en-US">
              <a:solidFill>
                <a:schemeClr val="tx1">
                  <a:lumMod val="95000"/>
                  <a:lumOff val="5000"/>
                </a:schemeClr>
              </a:solidFill>
              <a:highlight>
                <a:srgbClr val="C0C0C0"/>
              </a:highlight>
              <a:latin typeface="Aharoni"/>
              <a:cs typeface="Calibri"/>
            </a:endParaRPr>
          </a:p>
          <a:p>
            <a:r>
              <a:rPr lang="en-US">
                <a:solidFill>
                  <a:schemeClr val="tx1">
                    <a:lumMod val="95000"/>
                    <a:lumOff val="5000"/>
                  </a:schemeClr>
                </a:solidFill>
                <a:highlight>
                  <a:srgbClr val="C0C0C0"/>
                </a:highlight>
                <a:latin typeface="Aharoni"/>
                <a:ea typeface="+mn-lt"/>
                <a:cs typeface="+mn-lt"/>
              </a:rPr>
              <a:t>Sai Manudeep Gadde </a:t>
            </a:r>
            <a:endParaRPr lang="en-US">
              <a:solidFill>
                <a:schemeClr val="tx1">
                  <a:lumMod val="95000"/>
                  <a:lumOff val="5000"/>
                </a:schemeClr>
              </a:solidFill>
              <a:highlight>
                <a:srgbClr val="C0C0C0"/>
              </a:highlight>
              <a:latin typeface="Aharoni"/>
              <a:cs typeface="Calibri"/>
            </a:endParaRPr>
          </a:p>
          <a:p>
            <a:r>
              <a:rPr lang="en-US">
                <a:solidFill>
                  <a:schemeClr val="tx1">
                    <a:lumMod val="95000"/>
                    <a:lumOff val="5000"/>
                  </a:schemeClr>
                </a:solidFill>
                <a:highlight>
                  <a:srgbClr val="C0C0C0"/>
                </a:highlight>
                <a:latin typeface="Aharoni"/>
                <a:ea typeface="+mn-lt"/>
                <a:cs typeface="+mn-lt"/>
              </a:rPr>
              <a:t>Likitha Vemulapalli </a:t>
            </a:r>
          </a:p>
          <a:p>
            <a:r>
              <a:rPr lang="en-US">
                <a:solidFill>
                  <a:schemeClr val="tx1">
                    <a:lumMod val="95000"/>
                    <a:lumOff val="5000"/>
                  </a:schemeClr>
                </a:solidFill>
                <a:highlight>
                  <a:srgbClr val="C0C0C0"/>
                </a:highlight>
                <a:latin typeface="Aharoni"/>
                <a:ea typeface="+mn-lt"/>
                <a:cs typeface="+mn-lt"/>
              </a:rPr>
              <a:t>Lazarus, Sandhagala Francis</a:t>
            </a:r>
          </a:p>
          <a:p>
            <a:r>
              <a:rPr lang="en-US">
                <a:solidFill>
                  <a:schemeClr val="tx1">
                    <a:lumMod val="95000"/>
                    <a:lumOff val="5000"/>
                  </a:schemeClr>
                </a:solidFill>
                <a:highlight>
                  <a:srgbClr val="C0C0C0"/>
                </a:highlight>
                <a:latin typeface="Aharoni"/>
                <a:ea typeface="+mn-lt"/>
                <a:cs typeface="+mn-lt"/>
              </a:rPr>
              <a:t>Ashwin Rathore </a:t>
            </a:r>
            <a:endParaRPr lang="en-US">
              <a:solidFill>
                <a:schemeClr val="tx1">
                  <a:lumMod val="95000"/>
                  <a:lumOff val="5000"/>
                </a:schemeClr>
              </a:solidFill>
              <a:highlight>
                <a:srgbClr val="C0C0C0"/>
              </a:highlight>
              <a:latin typeface="Aharoni"/>
              <a:cs typeface="Calibri"/>
            </a:endParaRPr>
          </a:p>
        </p:txBody>
      </p:sp>
    </p:spTree>
    <p:extLst>
      <p:ext uri="{BB962C8B-B14F-4D97-AF65-F5344CB8AC3E}">
        <p14:creationId xmlns:p14="http://schemas.microsoft.com/office/powerpoint/2010/main" val="3306692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7" name="Rectangle 10">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8EC747-46D5-4AE6-B711-4A97FF77781B}"/>
              </a:ext>
            </a:extLst>
          </p:cNvPr>
          <p:cNvSpPr>
            <a:spLocks noGrp="1"/>
          </p:cNvSpPr>
          <p:nvPr>
            <p:ph type="title"/>
          </p:nvPr>
        </p:nvSpPr>
        <p:spPr>
          <a:xfrm>
            <a:off x="992206" y="1608667"/>
            <a:ext cx="2823275" cy="4501127"/>
          </a:xfrm>
        </p:spPr>
        <p:txBody>
          <a:bodyPr anchor="t">
            <a:normAutofit/>
          </a:bodyPr>
          <a:lstStyle/>
          <a:p>
            <a:pPr algn="r"/>
            <a:r>
              <a:rPr lang="en-US" sz="3200">
                <a:solidFill>
                  <a:srgbClr val="FFFFFF"/>
                </a:solidFill>
                <a:cs typeface="Calibri Light"/>
              </a:rPr>
              <a:t>We will be working on these features throughout</a:t>
            </a:r>
            <a:br>
              <a:rPr lang="en-US" sz="3200">
                <a:solidFill>
                  <a:srgbClr val="FFFFFF"/>
                </a:solidFill>
                <a:cs typeface="Calibri Light"/>
              </a:rPr>
            </a:br>
            <a:r>
              <a:rPr lang="en-US" sz="3200">
                <a:solidFill>
                  <a:srgbClr val="FFFFFF"/>
                </a:solidFill>
                <a:cs typeface="Calibri Light"/>
              </a:rPr>
              <a:t>our project..</a:t>
            </a:r>
          </a:p>
        </p:txBody>
      </p:sp>
      <p:sp>
        <p:nvSpPr>
          <p:cNvPr id="3" name="Content Placeholder 2">
            <a:extLst>
              <a:ext uri="{FF2B5EF4-FFF2-40B4-BE49-F238E27FC236}">
                <a16:creationId xmlns:a16="http://schemas.microsoft.com/office/drawing/2014/main" id="{5204A9E0-3C6B-4596-8CFF-425961208B2A}"/>
              </a:ext>
            </a:extLst>
          </p:cNvPr>
          <p:cNvSpPr>
            <a:spLocks noGrp="1"/>
          </p:cNvSpPr>
          <p:nvPr>
            <p:ph sz="half" idx="1"/>
          </p:nvPr>
        </p:nvSpPr>
        <p:spPr>
          <a:xfrm>
            <a:off x="4547698" y="1608667"/>
            <a:ext cx="3421958" cy="4501127"/>
          </a:xfrm>
        </p:spPr>
        <p:txBody>
          <a:bodyPr vert="horz" lIns="91440" tIns="45720" rIns="91440" bIns="45720" rtlCol="0">
            <a:normAutofit/>
          </a:bodyPr>
          <a:lstStyle/>
          <a:p>
            <a:r>
              <a:rPr lang="en-US" sz="2000">
                <a:latin typeface="Consolas"/>
                <a:cs typeface="Calibri"/>
              </a:rPr>
              <a:t>Temperature</a:t>
            </a:r>
          </a:p>
          <a:p>
            <a:r>
              <a:rPr lang="en-US" sz="2000">
                <a:latin typeface="Consolas"/>
                <a:cs typeface="Calibri"/>
              </a:rPr>
              <a:t>Precipitation</a:t>
            </a:r>
            <a:endParaRPr lang="en-US" sz="2000">
              <a:latin typeface="Consolas"/>
            </a:endParaRPr>
          </a:p>
          <a:p>
            <a:r>
              <a:rPr lang="en-US" sz="2000">
                <a:latin typeface="Consolas"/>
                <a:cs typeface="Calibri"/>
              </a:rPr>
              <a:t>Wind Speed</a:t>
            </a:r>
            <a:endParaRPr lang="en-US" sz="2000">
              <a:latin typeface="Consolas"/>
            </a:endParaRPr>
          </a:p>
          <a:p>
            <a:r>
              <a:rPr lang="en-US" sz="2000">
                <a:latin typeface="Consolas"/>
                <a:cs typeface="Calibri"/>
              </a:rPr>
              <a:t>Cloud Cover</a:t>
            </a:r>
            <a:endParaRPr lang="en-US" sz="2000">
              <a:latin typeface="Consolas"/>
            </a:endParaRPr>
          </a:p>
          <a:p>
            <a:r>
              <a:rPr lang="en-US" sz="2000">
                <a:latin typeface="Consolas"/>
                <a:cs typeface="Calibri"/>
              </a:rPr>
              <a:t>Relative Humidity</a:t>
            </a:r>
          </a:p>
          <a:p>
            <a:r>
              <a:rPr lang="en-US" sz="2000">
                <a:latin typeface="Consolas"/>
                <a:cs typeface="Calibri"/>
              </a:rPr>
              <a:t>Coal as direct Energy</a:t>
            </a:r>
          </a:p>
          <a:p>
            <a:r>
              <a:rPr lang="en-US" sz="2000">
                <a:latin typeface="Consolas"/>
                <a:cs typeface="Calibri"/>
              </a:rPr>
              <a:t>Oil as direct Energy</a:t>
            </a:r>
          </a:p>
          <a:p>
            <a:r>
              <a:rPr lang="en-US" sz="2000">
                <a:latin typeface="Consolas"/>
                <a:cs typeface="Calibri"/>
              </a:rPr>
              <a:t>Gas as direct Energy</a:t>
            </a:r>
          </a:p>
          <a:p>
            <a:endParaRPr lang="en-US" sz="2000">
              <a:latin typeface="Consolas"/>
              <a:cs typeface="Calibri"/>
            </a:endParaRPr>
          </a:p>
          <a:p>
            <a:endParaRPr lang="en-US" sz="2000">
              <a:latin typeface="Consolas"/>
              <a:cs typeface="Calibri"/>
            </a:endParaRPr>
          </a:p>
        </p:txBody>
      </p:sp>
      <p:sp>
        <p:nvSpPr>
          <p:cNvPr id="4" name="Content Placeholder 3">
            <a:extLst>
              <a:ext uri="{FF2B5EF4-FFF2-40B4-BE49-F238E27FC236}">
                <a16:creationId xmlns:a16="http://schemas.microsoft.com/office/drawing/2014/main" id="{DAEDE039-C921-4C58-9795-7CED53673DA3}"/>
              </a:ext>
            </a:extLst>
          </p:cNvPr>
          <p:cNvSpPr>
            <a:spLocks noGrp="1"/>
          </p:cNvSpPr>
          <p:nvPr>
            <p:ph sz="half" idx="2"/>
          </p:nvPr>
        </p:nvSpPr>
        <p:spPr>
          <a:xfrm>
            <a:off x="8289696" y="1608667"/>
            <a:ext cx="3421957" cy="4501127"/>
          </a:xfrm>
        </p:spPr>
        <p:txBody>
          <a:bodyPr vert="horz" lIns="91440" tIns="45720" rIns="91440" bIns="45720" rtlCol="0">
            <a:normAutofit/>
          </a:bodyPr>
          <a:lstStyle/>
          <a:p>
            <a:r>
              <a:rPr lang="en-US" sz="2000">
                <a:latin typeface="Consolas"/>
                <a:cs typeface="Calibri"/>
              </a:rPr>
              <a:t>Sea level</a:t>
            </a:r>
          </a:p>
          <a:p>
            <a:r>
              <a:rPr lang="en-US" sz="2000">
                <a:latin typeface="Consolas"/>
                <a:cs typeface="Calibri"/>
              </a:rPr>
              <a:t>CO2 Concentrations</a:t>
            </a:r>
          </a:p>
          <a:p>
            <a:r>
              <a:rPr lang="en-US" sz="2000">
                <a:latin typeface="Consolas"/>
                <a:cs typeface="Calibri"/>
              </a:rPr>
              <a:t>Methane Concentrations</a:t>
            </a:r>
          </a:p>
          <a:p>
            <a:r>
              <a:rPr lang="en-US" sz="2000">
                <a:latin typeface="Consolas"/>
                <a:cs typeface="Calibri"/>
              </a:rPr>
              <a:t>Nitrous Oxide Concentrations</a:t>
            </a:r>
          </a:p>
          <a:p>
            <a:r>
              <a:rPr lang="en-US" sz="2000">
                <a:latin typeface="Consolas"/>
                <a:ea typeface="+mn-lt"/>
                <a:cs typeface="+mn-lt"/>
              </a:rPr>
              <a:t>HFCs, PFCs, and SF6 concentrations</a:t>
            </a:r>
          </a:p>
          <a:p>
            <a:r>
              <a:rPr lang="en-US" sz="2000">
                <a:latin typeface="Consolas"/>
                <a:cs typeface="Calibri"/>
              </a:rPr>
              <a:t>Drought severity</a:t>
            </a:r>
          </a:p>
          <a:p>
            <a:pPr marL="0" indent="0">
              <a:buNone/>
            </a:pPr>
            <a:endParaRPr lang="en-US" sz="2000">
              <a:latin typeface="Consolas"/>
              <a:cs typeface="Calibri"/>
            </a:endParaRPr>
          </a:p>
        </p:txBody>
      </p:sp>
    </p:spTree>
    <p:extLst>
      <p:ext uri="{BB962C8B-B14F-4D97-AF65-F5344CB8AC3E}">
        <p14:creationId xmlns:p14="http://schemas.microsoft.com/office/powerpoint/2010/main" val="2607946245"/>
      </p:ext>
    </p:extLst>
  </p:cSld>
  <p:clrMapOvr>
    <a:overrideClrMapping bg1="dk1" tx1="lt1" bg2="dk2" tx2="lt2" accent1="accent1" accent2="accent2" accent3="accent3" accent4="accent4" accent5="accent5" accent6="accent6" hlink="hlink" folHlink="folHlink"/>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521BD-E5EF-4D88-B378-2019D32CDE3E}"/>
              </a:ext>
            </a:extLst>
          </p:cNvPr>
          <p:cNvSpPr>
            <a:spLocks noGrp="1"/>
          </p:cNvSpPr>
          <p:nvPr>
            <p:ph type="title"/>
          </p:nvPr>
        </p:nvSpPr>
        <p:spPr/>
        <p:txBody>
          <a:bodyPr/>
          <a:lstStyle/>
          <a:p>
            <a:r>
              <a:rPr lang="en-US"/>
              <a:t>Predictions for Near Future:</a:t>
            </a:r>
            <a:endParaRPr lang="en-IN"/>
          </a:p>
        </p:txBody>
      </p:sp>
      <p:graphicFrame>
        <p:nvGraphicFramePr>
          <p:cNvPr id="17" name="Content Placeholder 15">
            <a:extLst>
              <a:ext uri="{FF2B5EF4-FFF2-40B4-BE49-F238E27FC236}">
                <a16:creationId xmlns:a16="http://schemas.microsoft.com/office/drawing/2014/main" id="{9B476DDF-B9CD-4678-A9A3-9E2B2754F926}"/>
              </a:ext>
            </a:extLst>
          </p:cNvPr>
          <p:cNvGraphicFramePr>
            <a:graphicFrameLocks/>
          </p:cNvGraphicFramePr>
          <p:nvPr/>
        </p:nvGraphicFramePr>
        <p:xfrm>
          <a:off x="1434371" y="1690687"/>
          <a:ext cx="4228193" cy="459338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ontent Placeholder 15">
            <a:extLst>
              <a:ext uri="{FF2B5EF4-FFF2-40B4-BE49-F238E27FC236}">
                <a16:creationId xmlns:a16="http://schemas.microsoft.com/office/drawing/2014/main" id="{59CCBF88-094E-4A05-AB45-7D4D4CFFB55C}"/>
              </a:ext>
            </a:extLst>
          </p:cNvPr>
          <p:cNvGraphicFramePr>
            <a:graphicFrameLocks/>
          </p:cNvGraphicFramePr>
          <p:nvPr/>
        </p:nvGraphicFramePr>
        <p:xfrm>
          <a:off x="6529435" y="1690687"/>
          <a:ext cx="4228194" cy="459338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218220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8C3900-B8A1-4965-88E6-CBCBFE067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4825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FB089C-6316-48ED-953A-83D1AD916FD9}"/>
              </a:ext>
            </a:extLst>
          </p:cNvPr>
          <p:cNvSpPr>
            <a:spLocks noGrp="1"/>
          </p:cNvSpPr>
          <p:nvPr>
            <p:ph type="title"/>
          </p:nvPr>
        </p:nvSpPr>
        <p:spPr>
          <a:xfrm>
            <a:off x="838200" y="624568"/>
            <a:ext cx="3766457" cy="5412920"/>
          </a:xfrm>
        </p:spPr>
        <p:txBody>
          <a:bodyPr>
            <a:normAutofit/>
          </a:bodyPr>
          <a:lstStyle/>
          <a:p>
            <a:r>
              <a:rPr lang="en-IN">
                <a:solidFill>
                  <a:srgbClr val="FFFFFF"/>
                </a:solidFill>
              </a:rPr>
              <a:t>Conclusion:</a:t>
            </a:r>
          </a:p>
        </p:txBody>
      </p:sp>
      <p:sp>
        <p:nvSpPr>
          <p:cNvPr id="3" name="Content Placeholder 2">
            <a:extLst>
              <a:ext uri="{FF2B5EF4-FFF2-40B4-BE49-F238E27FC236}">
                <a16:creationId xmlns:a16="http://schemas.microsoft.com/office/drawing/2014/main" id="{76C64DA8-C56D-4FF6-A40E-78EF1D1A629A}"/>
              </a:ext>
            </a:extLst>
          </p:cNvPr>
          <p:cNvSpPr>
            <a:spLocks noGrp="1"/>
          </p:cNvSpPr>
          <p:nvPr>
            <p:ph idx="1"/>
          </p:nvPr>
        </p:nvSpPr>
        <p:spPr>
          <a:xfrm>
            <a:off x="5600700" y="624568"/>
            <a:ext cx="5753098" cy="5412920"/>
          </a:xfrm>
        </p:spPr>
        <p:txBody>
          <a:bodyPr vert="horz" lIns="91440" tIns="45720" rIns="91440" bIns="45720" rtlCol="0" anchor="ctr">
            <a:normAutofit/>
          </a:bodyPr>
          <a:lstStyle/>
          <a:p>
            <a:r>
              <a:rPr lang="en-IN" sz="2400"/>
              <a:t>Predicted Daily Temperatures of Four Major countries using various regression models from the existing data of last 50 years.</a:t>
            </a:r>
            <a:endParaRPr lang="en-IN" sz="2400">
              <a:cs typeface="Calibri"/>
            </a:endParaRPr>
          </a:p>
          <a:p>
            <a:r>
              <a:rPr lang="en-IN" sz="2400">
                <a:cs typeface="Calibri"/>
              </a:rPr>
              <a:t>Predicted Temperatures and Conditions using different classification models with Linear SVM and Decision Tree classifiers giving best accuracy, respectively.</a:t>
            </a:r>
          </a:p>
          <a:p>
            <a:r>
              <a:rPr lang="en-IN" sz="2400">
                <a:cs typeface="Calibri"/>
              </a:rPr>
              <a:t> </a:t>
            </a:r>
            <a:r>
              <a:rPr lang="en-IN" sz="2400"/>
              <a:t>Predicted future values of Weather Attributes and Fuel Consumption using ARIMA model for Time series forecasting.</a:t>
            </a:r>
            <a:endParaRPr lang="en-IN" sz="2400">
              <a:cs typeface="Calibri"/>
            </a:endParaRPr>
          </a:p>
        </p:txBody>
      </p:sp>
    </p:spTree>
    <p:extLst>
      <p:ext uri="{BB962C8B-B14F-4D97-AF65-F5344CB8AC3E}">
        <p14:creationId xmlns:p14="http://schemas.microsoft.com/office/powerpoint/2010/main" val="144178593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8C3900-B8A1-4965-88E6-CBCBFE067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4825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FB089C-6316-48ED-953A-83D1AD916FD9}"/>
              </a:ext>
            </a:extLst>
          </p:cNvPr>
          <p:cNvSpPr>
            <a:spLocks noGrp="1"/>
          </p:cNvSpPr>
          <p:nvPr>
            <p:ph type="title"/>
          </p:nvPr>
        </p:nvSpPr>
        <p:spPr>
          <a:xfrm>
            <a:off x="838200" y="624568"/>
            <a:ext cx="3766457" cy="5412920"/>
          </a:xfrm>
        </p:spPr>
        <p:txBody>
          <a:bodyPr>
            <a:normAutofit/>
          </a:bodyPr>
          <a:lstStyle/>
          <a:p>
            <a:r>
              <a:rPr lang="en-IN">
                <a:solidFill>
                  <a:srgbClr val="FFFFFF"/>
                </a:solidFill>
              </a:rPr>
              <a:t>Future Works:</a:t>
            </a:r>
          </a:p>
        </p:txBody>
      </p:sp>
      <p:sp>
        <p:nvSpPr>
          <p:cNvPr id="3" name="Content Placeholder 2">
            <a:extLst>
              <a:ext uri="{FF2B5EF4-FFF2-40B4-BE49-F238E27FC236}">
                <a16:creationId xmlns:a16="http://schemas.microsoft.com/office/drawing/2014/main" id="{76C64DA8-C56D-4FF6-A40E-78EF1D1A629A}"/>
              </a:ext>
            </a:extLst>
          </p:cNvPr>
          <p:cNvSpPr>
            <a:spLocks noGrp="1"/>
          </p:cNvSpPr>
          <p:nvPr>
            <p:ph idx="1"/>
          </p:nvPr>
        </p:nvSpPr>
        <p:spPr>
          <a:xfrm>
            <a:off x="5600700" y="624568"/>
            <a:ext cx="5753098" cy="5412920"/>
          </a:xfrm>
        </p:spPr>
        <p:txBody>
          <a:bodyPr vert="horz" lIns="91440" tIns="45720" rIns="91440" bIns="45720" rtlCol="0" anchor="ctr">
            <a:normAutofit/>
          </a:bodyPr>
          <a:lstStyle/>
          <a:p>
            <a:endParaRPr lang="en-IN" sz="2400"/>
          </a:p>
          <a:p>
            <a:r>
              <a:rPr lang="en-IN" sz="2400">
                <a:cs typeface="Calibri"/>
              </a:rPr>
              <a:t>We can work on Ice sheets data to understand how the rise in temperature affecting melting process.</a:t>
            </a:r>
          </a:p>
          <a:p>
            <a:r>
              <a:rPr lang="en-IN" sz="2400"/>
              <a:t>We will extend Classification further by classifying temperature and conditions using the other Classification models to get the best accuracies.</a:t>
            </a:r>
            <a:endParaRPr lang="en-IN" sz="2400">
              <a:cs typeface="Calibri"/>
            </a:endParaRPr>
          </a:p>
          <a:p>
            <a:r>
              <a:rPr lang="en-IN" sz="2400"/>
              <a:t>We will extend the Time Series Forecasting based on the correlation of different attributes for Weather and the changes based on the patterns of Geographical locations.</a:t>
            </a:r>
            <a:endParaRPr lang="en-IN" sz="2400">
              <a:cs typeface="Calibri"/>
            </a:endParaRPr>
          </a:p>
        </p:txBody>
      </p:sp>
    </p:spTree>
    <p:extLst>
      <p:ext uri="{BB962C8B-B14F-4D97-AF65-F5344CB8AC3E}">
        <p14:creationId xmlns:p14="http://schemas.microsoft.com/office/powerpoint/2010/main" val="161883755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23A58148-D452-4F6F-A2FE-EED968DE1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86463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descr="Question mark">
            <a:extLst>
              <a:ext uri="{FF2B5EF4-FFF2-40B4-BE49-F238E27FC236}">
                <a16:creationId xmlns:a16="http://schemas.microsoft.com/office/drawing/2014/main" id="{6646E948-548F-44A9-AE16-C95F79C231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02271" y="2122544"/>
            <a:ext cx="914400" cy="914400"/>
          </a:xfrm>
          <a:prstGeom prst="rect">
            <a:avLst/>
          </a:prstGeom>
        </p:spPr>
      </p:pic>
      <p:sp>
        <p:nvSpPr>
          <p:cNvPr id="3" name="Content Placeholder 2">
            <a:extLst>
              <a:ext uri="{FF2B5EF4-FFF2-40B4-BE49-F238E27FC236}">
                <a16:creationId xmlns:a16="http://schemas.microsoft.com/office/drawing/2014/main" id="{02A57F9A-054F-4478-A09A-AF397B255202}"/>
              </a:ext>
            </a:extLst>
          </p:cNvPr>
          <p:cNvSpPr>
            <a:spLocks noGrp="1"/>
          </p:cNvSpPr>
          <p:nvPr>
            <p:ph idx="1"/>
          </p:nvPr>
        </p:nvSpPr>
        <p:spPr>
          <a:xfrm>
            <a:off x="4330719" y="641615"/>
            <a:ext cx="7289799" cy="5533496"/>
          </a:xfrm>
        </p:spPr>
        <p:txBody>
          <a:bodyPr anchor="ctr">
            <a:normAutofit/>
          </a:bodyPr>
          <a:lstStyle/>
          <a:p>
            <a:pPr marL="0" indent="0">
              <a:buNone/>
            </a:pPr>
            <a:r>
              <a:rPr lang="en-IN" sz="4400"/>
              <a:t>Any Questions?</a:t>
            </a:r>
            <a:endParaRPr lang="en-IN" sz="4400">
              <a:cs typeface="Calibri"/>
            </a:endParaRPr>
          </a:p>
        </p:txBody>
      </p:sp>
    </p:spTree>
    <p:extLst>
      <p:ext uri="{BB962C8B-B14F-4D97-AF65-F5344CB8AC3E}">
        <p14:creationId xmlns:p14="http://schemas.microsoft.com/office/powerpoint/2010/main" val="18971065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8C3900-B8A1-4965-88E6-CBCBFE067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4825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F6AF896-6BB6-471D-97E1-505ECE62D931}"/>
              </a:ext>
            </a:extLst>
          </p:cNvPr>
          <p:cNvSpPr>
            <a:spLocks noGrp="1"/>
          </p:cNvSpPr>
          <p:nvPr>
            <p:ph idx="1"/>
          </p:nvPr>
        </p:nvSpPr>
        <p:spPr>
          <a:xfrm>
            <a:off x="5600700" y="624568"/>
            <a:ext cx="5753098" cy="5412920"/>
          </a:xfrm>
        </p:spPr>
        <p:txBody>
          <a:bodyPr anchor="ctr">
            <a:normAutofit/>
          </a:bodyPr>
          <a:lstStyle/>
          <a:p>
            <a:pPr marL="0" indent="0">
              <a:buNone/>
            </a:pPr>
            <a:r>
              <a:rPr lang="en-US" sz="4400">
                <a:cs typeface="Calibri"/>
              </a:rPr>
              <a:t>Thank you</a:t>
            </a:r>
          </a:p>
        </p:txBody>
      </p:sp>
    </p:spTree>
    <p:extLst>
      <p:ext uri="{BB962C8B-B14F-4D97-AF65-F5344CB8AC3E}">
        <p14:creationId xmlns:p14="http://schemas.microsoft.com/office/powerpoint/2010/main" val="4129365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7">
            <a:extLst>
              <a:ext uri="{FF2B5EF4-FFF2-40B4-BE49-F238E27FC236}">
                <a16:creationId xmlns:a16="http://schemas.microsoft.com/office/drawing/2014/main" id="{3F24A09B-713F-43FC-AB6E-B88083968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9">
            <a:extLst>
              <a:ext uri="{FF2B5EF4-FFF2-40B4-BE49-F238E27FC236}">
                <a16:creationId xmlns:a16="http://schemas.microsoft.com/office/drawing/2014/main" id="{0B91AB35-C3B4-4B70-B3DD-13D63B7DA23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3975" y="2423149"/>
            <a:ext cx="0" cy="201168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12" name="Picture 12" descr="A picture containing object, comb&#10;&#10;Description automatically generated">
            <a:extLst>
              <a:ext uri="{FF2B5EF4-FFF2-40B4-BE49-F238E27FC236}">
                <a16:creationId xmlns:a16="http://schemas.microsoft.com/office/drawing/2014/main" id="{050A10DB-EF93-42D4-9B60-0291D19CDCF4}"/>
              </a:ext>
            </a:extLst>
          </p:cNvPr>
          <p:cNvPicPr>
            <a:picLocks noGrp="1" noChangeAspect="1"/>
          </p:cNvPicPr>
          <p:nvPr>
            <p:ph idx="1"/>
          </p:nvPr>
        </p:nvPicPr>
        <p:blipFill>
          <a:blip r:embed="rId3"/>
          <a:stretch>
            <a:fillRect/>
          </a:stretch>
        </p:blipFill>
        <p:spPr>
          <a:xfrm>
            <a:off x="6299200" y="635000"/>
            <a:ext cx="5469581" cy="2641600"/>
          </a:xfrm>
        </p:spPr>
      </p:pic>
      <p:pic>
        <p:nvPicPr>
          <p:cNvPr id="13" name="Picture 13" descr="Chart&#10;&#10;Description automatically generated">
            <a:extLst>
              <a:ext uri="{FF2B5EF4-FFF2-40B4-BE49-F238E27FC236}">
                <a16:creationId xmlns:a16="http://schemas.microsoft.com/office/drawing/2014/main" id="{50542D2B-496B-40CB-9E23-CD0E1488C13D}"/>
              </a:ext>
            </a:extLst>
          </p:cNvPr>
          <p:cNvPicPr>
            <a:picLocks noChangeAspect="1"/>
          </p:cNvPicPr>
          <p:nvPr/>
        </p:nvPicPr>
        <p:blipFill>
          <a:blip r:embed="rId4"/>
          <a:stretch>
            <a:fillRect/>
          </a:stretch>
        </p:blipFill>
        <p:spPr>
          <a:xfrm>
            <a:off x="6299200" y="3352800"/>
            <a:ext cx="5016500" cy="2844800"/>
          </a:xfrm>
          <a:prstGeom prst="rect">
            <a:avLst/>
          </a:prstGeom>
        </p:spPr>
      </p:pic>
      <p:sp>
        <p:nvSpPr>
          <p:cNvPr id="2" name="Title 1">
            <a:extLst>
              <a:ext uri="{FF2B5EF4-FFF2-40B4-BE49-F238E27FC236}">
                <a16:creationId xmlns:a16="http://schemas.microsoft.com/office/drawing/2014/main" id="{C04349A7-C43C-491F-8325-D91B34DB0DDF}"/>
              </a:ext>
            </a:extLst>
          </p:cNvPr>
          <p:cNvSpPr>
            <a:spLocks noGrp="1"/>
          </p:cNvSpPr>
          <p:nvPr>
            <p:ph type="title"/>
          </p:nvPr>
        </p:nvSpPr>
        <p:spPr>
          <a:xfrm>
            <a:off x="646744" y="640080"/>
            <a:ext cx="4173905" cy="5577818"/>
          </a:xfrm>
        </p:spPr>
        <p:txBody>
          <a:bodyPr vert="horz" lIns="91440" tIns="45720" rIns="91440" bIns="45720" rtlCol="0" anchor="ctr">
            <a:normAutofit/>
          </a:bodyPr>
          <a:lstStyle/>
          <a:p>
            <a:pPr algn="r"/>
            <a:r>
              <a:rPr lang="en-US" sz="5400" kern="1200">
                <a:solidFill>
                  <a:srgbClr val="FFFFFF"/>
                </a:solidFill>
                <a:latin typeface="+mj-lt"/>
                <a:ea typeface="+mj-ea"/>
                <a:cs typeface="+mj-cs"/>
              </a:rPr>
              <a:t>World Average</a:t>
            </a:r>
          </a:p>
        </p:txBody>
      </p:sp>
    </p:spTree>
    <p:extLst>
      <p:ext uri="{BB962C8B-B14F-4D97-AF65-F5344CB8AC3E}">
        <p14:creationId xmlns:p14="http://schemas.microsoft.com/office/powerpoint/2010/main" val="40360814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E206C-14ED-4A17-842E-B039776EC249}"/>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sz="3200"/>
              <a:t>Global Consumption of Fossil fuels</a:t>
            </a:r>
          </a:p>
        </p:txBody>
      </p:sp>
      <p:pic>
        <p:nvPicPr>
          <p:cNvPr id="10" name="Picture 10" descr="Chart, line chart&#10;&#10;Description automatically generated">
            <a:extLst>
              <a:ext uri="{FF2B5EF4-FFF2-40B4-BE49-F238E27FC236}">
                <a16:creationId xmlns:a16="http://schemas.microsoft.com/office/drawing/2014/main" id="{397B312E-CC45-425A-871F-D7D66AF8EF83}"/>
              </a:ext>
            </a:extLst>
          </p:cNvPr>
          <p:cNvPicPr>
            <a:picLocks noGrp="1" noChangeAspect="1"/>
          </p:cNvPicPr>
          <p:nvPr>
            <p:ph idx="1"/>
          </p:nvPr>
        </p:nvPicPr>
        <p:blipFill rotWithShape="1">
          <a:blip r:embed="rId2"/>
          <a:srcRect t="645" r="-94" b="-212"/>
          <a:stretch/>
        </p:blipFill>
        <p:spPr>
          <a:xfrm>
            <a:off x="640080" y="640531"/>
            <a:ext cx="10922260" cy="4841322"/>
          </a:xfrm>
          <a:prstGeom prst="rect">
            <a:avLst/>
          </a:prstGeom>
          <a:ln w="19050">
            <a:solidFill>
              <a:schemeClr val="tx1"/>
            </a:solidFill>
            <a:miter lim="800000"/>
          </a:ln>
        </p:spPr>
      </p:pic>
    </p:spTree>
    <p:extLst>
      <p:ext uri="{BB962C8B-B14F-4D97-AF65-F5344CB8AC3E}">
        <p14:creationId xmlns:p14="http://schemas.microsoft.com/office/powerpoint/2010/main" val="511744382"/>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65D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1FDBA1-8986-42A9-A576-FEF860239FC6}"/>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a:solidFill>
                  <a:srgbClr val="FFFFFF"/>
                </a:solidFill>
                <a:cs typeface="Calibri Light"/>
              </a:rPr>
              <a:t>Energy consumption</a:t>
            </a:r>
            <a:endParaRPr lang="en-US" sz="3600">
              <a:solidFill>
                <a:srgbClr val="FFFFFF"/>
              </a:solidFill>
            </a:endParaRPr>
          </a:p>
        </p:txBody>
      </p:sp>
      <p:sp>
        <p:nvSpPr>
          <p:cNvPr id="11"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10;&#10;Description automatically generated">
            <a:extLst>
              <a:ext uri="{FF2B5EF4-FFF2-40B4-BE49-F238E27FC236}">
                <a16:creationId xmlns:a16="http://schemas.microsoft.com/office/drawing/2014/main" id="{823145C0-0BCE-4447-BCEC-D341C9262C51}"/>
              </a:ext>
            </a:extLst>
          </p:cNvPr>
          <p:cNvPicPr>
            <a:picLocks noGrp="1" noChangeAspect="1"/>
          </p:cNvPicPr>
          <p:nvPr>
            <p:ph idx="1"/>
          </p:nvPr>
        </p:nvPicPr>
        <p:blipFill rotWithShape="1">
          <a:blip r:embed="rId2"/>
          <a:srcRect l="7743" r="2502" b="2"/>
          <a:stretch/>
        </p:blipFill>
        <p:spPr>
          <a:xfrm>
            <a:off x="976251" y="942538"/>
            <a:ext cx="7163222" cy="4808332"/>
          </a:xfrm>
          <a:prstGeom prst="rect">
            <a:avLst/>
          </a:prstGeom>
          <a:effectLst/>
        </p:spPr>
      </p:pic>
    </p:spTree>
    <p:extLst>
      <p:ext uri="{BB962C8B-B14F-4D97-AF65-F5344CB8AC3E}">
        <p14:creationId xmlns:p14="http://schemas.microsoft.com/office/powerpoint/2010/main" val="2223416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D399C7F5-C7CA-417B-BBAD-1B9A0A728036}"/>
              </a:ext>
            </a:extLst>
          </p:cNvPr>
          <p:cNvSpPr>
            <a:spLocks noGrp="1"/>
          </p:cNvSpPr>
          <p:nvPr>
            <p:ph type="title"/>
          </p:nvPr>
        </p:nvSpPr>
        <p:spPr>
          <a:xfrm>
            <a:off x="1014141" y="1450655"/>
            <a:ext cx="3932030" cy="3956690"/>
          </a:xfrm>
        </p:spPr>
        <p:txBody>
          <a:bodyPr anchor="ctr">
            <a:normAutofit/>
          </a:bodyPr>
          <a:lstStyle/>
          <a:p>
            <a:r>
              <a:rPr lang="en-US" sz="7400">
                <a:solidFill>
                  <a:schemeClr val="bg1"/>
                </a:solidFill>
                <a:cs typeface="Calibri Light"/>
              </a:rPr>
              <a:t>Our Approach</a:t>
            </a:r>
            <a:endParaRPr lang="en-US" sz="7400">
              <a:solidFill>
                <a:schemeClr val="bg1"/>
              </a:solidFill>
            </a:endParaRPr>
          </a:p>
        </p:txBody>
      </p:sp>
      <p:cxnSp>
        <p:nvCxnSpPr>
          <p:cNvPr id="11"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B1D3D34-92CE-4CA2-A857-F1DEE14BC7E7}"/>
              </a:ext>
            </a:extLst>
          </p:cNvPr>
          <p:cNvSpPr>
            <a:spLocks noGrp="1"/>
          </p:cNvSpPr>
          <p:nvPr>
            <p:ph idx="1"/>
          </p:nvPr>
        </p:nvSpPr>
        <p:spPr>
          <a:xfrm>
            <a:off x="6096000" y="1108061"/>
            <a:ext cx="5008901" cy="4571972"/>
          </a:xfrm>
        </p:spPr>
        <p:txBody>
          <a:bodyPr vert="horz" lIns="91440" tIns="45720" rIns="91440" bIns="45720" rtlCol="0" anchor="ctr">
            <a:normAutofit/>
          </a:bodyPr>
          <a:lstStyle/>
          <a:p>
            <a:r>
              <a:rPr lang="en-US" sz="2000">
                <a:solidFill>
                  <a:schemeClr val="bg1"/>
                </a:solidFill>
                <a:cs typeface="Calibri"/>
              </a:rPr>
              <a:t>To show the effects and future outcomes we do not want to just use  global average data which would even out the differences across different parts of globe as it would represent the effects generally.</a:t>
            </a:r>
          </a:p>
          <a:p>
            <a:r>
              <a:rPr lang="en-US" sz="2000">
                <a:solidFill>
                  <a:schemeClr val="bg1"/>
                </a:solidFill>
                <a:cs typeface="Calibri"/>
              </a:rPr>
              <a:t>We want to take a more specific approach, by working on 4 politically major countries from different parts of the world. From here on we will be working on these countries:</a:t>
            </a:r>
          </a:p>
          <a:p>
            <a:pPr lvl="1"/>
            <a:r>
              <a:rPr lang="en-US" sz="2000">
                <a:solidFill>
                  <a:schemeClr val="bg1"/>
                </a:solidFill>
                <a:cs typeface="Calibri"/>
              </a:rPr>
              <a:t>United States of America</a:t>
            </a:r>
          </a:p>
          <a:p>
            <a:pPr lvl="1"/>
            <a:r>
              <a:rPr lang="en-US" sz="2000">
                <a:solidFill>
                  <a:schemeClr val="bg1"/>
                </a:solidFill>
                <a:cs typeface="Calibri"/>
              </a:rPr>
              <a:t>Russia</a:t>
            </a:r>
          </a:p>
          <a:p>
            <a:pPr lvl="1"/>
            <a:r>
              <a:rPr lang="en-US" sz="2000">
                <a:solidFill>
                  <a:schemeClr val="bg1"/>
                </a:solidFill>
                <a:cs typeface="Calibri"/>
              </a:rPr>
              <a:t>Australia</a:t>
            </a:r>
          </a:p>
          <a:p>
            <a:pPr lvl="1"/>
            <a:r>
              <a:rPr lang="en-US" sz="2000">
                <a:solidFill>
                  <a:schemeClr val="bg1"/>
                </a:solidFill>
                <a:cs typeface="Calibri"/>
              </a:rPr>
              <a:t>United Kingdom (Britain)</a:t>
            </a:r>
          </a:p>
          <a:p>
            <a:pPr lvl="1"/>
            <a:endParaRPr lang="en-US" sz="2000">
              <a:solidFill>
                <a:schemeClr val="bg1"/>
              </a:solidFill>
              <a:cs typeface="Calibri"/>
            </a:endParaRPr>
          </a:p>
        </p:txBody>
      </p:sp>
    </p:spTree>
    <p:extLst>
      <p:ext uri="{BB962C8B-B14F-4D97-AF65-F5344CB8AC3E}">
        <p14:creationId xmlns:p14="http://schemas.microsoft.com/office/powerpoint/2010/main" val="3470120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57EAC-2F99-4CC8-B93A-CB695CE5F069}"/>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sz="3200"/>
              <a:t>USA</a:t>
            </a:r>
          </a:p>
        </p:txBody>
      </p:sp>
      <p:pic>
        <p:nvPicPr>
          <p:cNvPr id="3" name="Picture 3" descr="Chart, line chart&#10;&#10;Description automatically generated">
            <a:extLst>
              <a:ext uri="{FF2B5EF4-FFF2-40B4-BE49-F238E27FC236}">
                <a16:creationId xmlns:a16="http://schemas.microsoft.com/office/drawing/2014/main" id="{D4A3FA03-DD49-464F-9DC9-62026957DF1F}"/>
              </a:ext>
            </a:extLst>
          </p:cNvPr>
          <p:cNvPicPr>
            <a:picLocks noGrp="1" noChangeAspect="1"/>
          </p:cNvPicPr>
          <p:nvPr>
            <p:ph idx="1"/>
          </p:nvPr>
        </p:nvPicPr>
        <p:blipFill rotWithShape="1">
          <a:blip r:embed="rId2"/>
          <a:srcRect r="-95" b="394"/>
          <a:stretch/>
        </p:blipFill>
        <p:spPr>
          <a:xfrm>
            <a:off x="629783" y="351756"/>
            <a:ext cx="10922261" cy="5217123"/>
          </a:xfrm>
          <a:prstGeom prst="rect">
            <a:avLst/>
          </a:prstGeom>
          <a:ln w="19050">
            <a:solidFill>
              <a:schemeClr val="tx1"/>
            </a:solidFill>
            <a:miter lim="800000"/>
          </a:ln>
        </p:spPr>
      </p:pic>
    </p:spTree>
    <p:extLst>
      <p:ext uri="{BB962C8B-B14F-4D97-AF65-F5344CB8AC3E}">
        <p14:creationId xmlns:p14="http://schemas.microsoft.com/office/powerpoint/2010/main" val="3740352972"/>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57EAC-2F99-4CC8-B93A-CB695CE5F069}"/>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sz="3200"/>
              <a:t>UK</a:t>
            </a:r>
          </a:p>
        </p:txBody>
      </p:sp>
      <p:pic>
        <p:nvPicPr>
          <p:cNvPr id="3" name="Picture 3" descr="Chart, line chart&#10;&#10;Description automatically generated">
            <a:extLst>
              <a:ext uri="{FF2B5EF4-FFF2-40B4-BE49-F238E27FC236}">
                <a16:creationId xmlns:a16="http://schemas.microsoft.com/office/drawing/2014/main" id="{DFF8174F-7BFE-4231-BE95-AA728C27D641}"/>
              </a:ext>
            </a:extLst>
          </p:cNvPr>
          <p:cNvPicPr>
            <a:picLocks noGrp="1" noChangeAspect="1"/>
          </p:cNvPicPr>
          <p:nvPr>
            <p:ph idx="1"/>
          </p:nvPr>
        </p:nvPicPr>
        <p:blipFill rotWithShape="1">
          <a:blip r:embed="rId2"/>
          <a:srcRect r="-95" b="-201"/>
          <a:stretch/>
        </p:blipFill>
        <p:spPr>
          <a:xfrm>
            <a:off x="629783" y="516512"/>
            <a:ext cx="10922261" cy="5138917"/>
          </a:xfrm>
          <a:prstGeom prst="rect">
            <a:avLst/>
          </a:prstGeom>
          <a:ln w="19050">
            <a:solidFill>
              <a:schemeClr val="tx1"/>
            </a:solidFill>
            <a:miter lim="800000"/>
          </a:ln>
        </p:spPr>
      </p:pic>
    </p:spTree>
    <p:extLst>
      <p:ext uri="{BB962C8B-B14F-4D97-AF65-F5344CB8AC3E}">
        <p14:creationId xmlns:p14="http://schemas.microsoft.com/office/powerpoint/2010/main" val="271005549"/>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57EAC-2F99-4CC8-B93A-CB695CE5F069}"/>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sz="3200"/>
              <a:t>Australia</a:t>
            </a:r>
          </a:p>
        </p:txBody>
      </p:sp>
      <p:pic>
        <p:nvPicPr>
          <p:cNvPr id="1026" name="Picture 2" descr="Chart, line chart&#10;&#10;Description automatically generated">
            <a:extLst>
              <a:ext uri="{FF2B5EF4-FFF2-40B4-BE49-F238E27FC236}">
                <a16:creationId xmlns:a16="http://schemas.microsoft.com/office/drawing/2014/main" id="{F6068AB0-6EF6-4E0E-87E3-A7F37BD90C8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2809" r="1" b="4846"/>
          <a:stretch/>
        </p:blipFill>
        <p:spPr bwMode="auto">
          <a:xfrm>
            <a:off x="640080" y="640080"/>
            <a:ext cx="10911840" cy="4836795"/>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58053"/>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57EAC-2F99-4CC8-B93A-CB695CE5F069}"/>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sz="3200"/>
              <a:t>Russia</a:t>
            </a:r>
          </a:p>
        </p:txBody>
      </p:sp>
      <p:pic>
        <p:nvPicPr>
          <p:cNvPr id="3" name="Picture 3" descr="Chart, line chart&#10;&#10;Description automatically generated">
            <a:extLst>
              <a:ext uri="{FF2B5EF4-FFF2-40B4-BE49-F238E27FC236}">
                <a16:creationId xmlns:a16="http://schemas.microsoft.com/office/drawing/2014/main" id="{3C932650-E28C-41F5-943C-1143BD3653D4}"/>
              </a:ext>
            </a:extLst>
          </p:cNvPr>
          <p:cNvPicPr>
            <a:picLocks noGrp="1" noChangeAspect="1"/>
          </p:cNvPicPr>
          <p:nvPr>
            <p:ph idx="1"/>
          </p:nvPr>
        </p:nvPicPr>
        <p:blipFill rotWithShape="1">
          <a:blip r:embed="rId2"/>
          <a:srcRect r="-95" b="590"/>
          <a:stretch/>
        </p:blipFill>
        <p:spPr>
          <a:xfrm>
            <a:off x="640080" y="640080"/>
            <a:ext cx="10911964" cy="4939086"/>
          </a:xfrm>
          <a:prstGeom prst="rect">
            <a:avLst/>
          </a:prstGeom>
          <a:ln w="19050">
            <a:solidFill>
              <a:schemeClr val="tx1"/>
            </a:solidFill>
            <a:miter lim="800000"/>
          </a:ln>
        </p:spPr>
      </p:pic>
    </p:spTree>
    <p:extLst>
      <p:ext uri="{BB962C8B-B14F-4D97-AF65-F5344CB8AC3E}">
        <p14:creationId xmlns:p14="http://schemas.microsoft.com/office/powerpoint/2010/main" val="2180707101"/>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9">
            <a:extLst>
              <a:ext uri="{FF2B5EF4-FFF2-40B4-BE49-F238E27FC236}">
                <a16:creationId xmlns:a16="http://schemas.microsoft.com/office/drawing/2014/main" id="{86295E7F-EA66-480B-B001-C8BE7CD61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0040" y="4892040"/>
            <a:ext cx="11548872" cy="1645920"/>
          </a:xfrm>
          <a:prstGeom prst="rect">
            <a:avLst/>
          </a:prstGeom>
          <a:solidFill>
            <a:srgbClr val="262626"/>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2BE7A46-62A8-49B3-B77C-63ED5A83684B}"/>
              </a:ext>
            </a:extLst>
          </p:cNvPr>
          <p:cNvSpPr>
            <a:spLocks noGrp="1"/>
          </p:cNvSpPr>
          <p:nvPr>
            <p:ph type="title"/>
          </p:nvPr>
        </p:nvSpPr>
        <p:spPr>
          <a:xfrm>
            <a:off x="718686" y="5091762"/>
            <a:ext cx="7484787" cy="1264588"/>
          </a:xfrm>
        </p:spPr>
        <p:txBody>
          <a:bodyPr vert="horz" lIns="91440" tIns="45720" rIns="91440" bIns="45720" rtlCol="0" anchor="ctr">
            <a:normAutofit/>
          </a:bodyPr>
          <a:lstStyle/>
          <a:p>
            <a:pPr algn="r"/>
            <a:r>
              <a:rPr lang="en-US" sz="4100">
                <a:solidFill>
                  <a:srgbClr val="FFFFFF"/>
                </a:solidFill>
              </a:rPr>
              <a:t>Fossil Fuel Consumption across Four countries</a:t>
            </a:r>
          </a:p>
        </p:txBody>
      </p:sp>
      <p:pic>
        <p:nvPicPr>
          <p:cNvPr id="5" name="Content Placeholder 4" descr="Chart, line chart&#10;&#10;Description automatically generated">
            <a:extLst>
              <a:ext uri="{FF2B5EF4-FFF2-40B4-BE49-F238E27FC236}">
                <a16:creationId xmlns:a16="http://schemas.microsoft.com/office/drawing/2014/main" id="{F7B7098B-BD6B-42E8-9448-6ABAEBD8EF1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47" r="-89" b="2470"/>
          <a:stretch/>
        </p:blipFill>
        <p:spPr>
          <a:xfrm>
            <a:off x="320040" y="1853"/>
            <a:ext cx="11559070" cy="4785258"/>
          </a:xfrm>
          <a:prstGeom prst="rect">
            <a:avLst/>
          </a:prstGeom>
        </p:spPr>
      </p:pic>
      <p:cxnSp>
        <p:nvCxnSpPr>
          <p:cNvPr id="20" name="Straight Connector 11">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477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5" descr="A group of people swimming in a body of water&#10;&#10;Description automatically generated">
            <a:extLst>
              <a:ext uri="{FF2B5EF4-FFF2-40B4-BE49-F238E27FC236}">
                <a16:creationId xmlns:a16="http://schemas.microsoft.com/office/drawing/2014/main" id="{B677E449-3E24-4023-ABEF-37CE030194E8}"/>
              </a:ext>
            </a:extLst>
          </p:cNvPr>
          <p:cNvPicPr>
            <a:picLocks noChangeAspect="1"/>
          </p:cNvPicPr>
          <p:nvPr/>
        </p:nvPicPr>
        <p:blipFill rotWithShape="1">
          <a:blip r:embed="rId2"/>
          <a:srcRect l="3225" r="6109" b="1"/>
          <a:stretch/>
        </p:blipFill>
        <p:spPr>
          <a:xfrm>
            <a:off x="14513" y="43552"/>
            <a:ext cx="12192000" cy="6857990"/>
          </a:xfrm>
          <a:prstGeom prst="rect">
            <a:avLst/>
          </a:prstGeom>
        </p:spPr>
      </p:pic>
      <p:sp>
        <p:nvSpPr>
          <p:cNvPr id="9"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AF011588-3869-4C45-9411-57F99B4BCD1A}"/>
              </a:ext>
            </a:extLst>
          </p:cNvPr>
          <p:cNvSpPr>
            <a:spLocks noGrp="1"/>
          </p:cNvSpPr>
          <p:nvPr>
            <p:ph type="title"/>
          </p:nvPr>
        </p:nvSpPr>
        <p:spPr>
          <a:xfrm>
            <a:off x="709448" y="1913950"/>
            <a:ext cx="4204137" cy="1342754"/>
          </a:xfrm>
        </p:spPr>
        <p:txBody>
          <a:bodyPr>
            <a:normAutofit/>
          </a:bodyPr>
          <a:lstStyle/>
          <a:p>
            <a:pPr algn="ctr"/>
            <a:r>
              <a:rPr lang="en-IN" sz="3600"/>
              <a:t>Background and Motivation</a:t>
            </a:r>
          </a:p>
        </p:txBody>
      </p:sp>
      <p:cxnSp>
        <p:nvCxnSpPr>
          <p:cNvPr id="11" name="Straight Connector 11">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8247CC3-2391-4036-A8E1-1E3A3FD71BB0}"/>
              </a:ext>
            </a:extLst>
          </p:cNvPr>
          <p:cNvSpPr>
            <a:spLocks noGrp="1"/>
          </p:cNvSpPr>
          <p:nvPr>
            <p:ph idx="1"/>
          </p:nvPr>
        </p:nvSpPr>
        <p:spPr>
          <a:xfrm>
            <a:off x="525516" y="3417573"/>
            <a:ext cx="4593021" cy="2619839"/>
          </a:xfrm>
        </p:spPr>
        <p:txBody>
          <a:bodyPr vert="horz" lIns="91440" tIns="45720" rIns="91440" bIns="45720" rtlCol="0" anchor="ctr">
            <a:normAutofit/>
          </a:bodyPr>
          <a:lstStyle/>
          <a:p>
            <a:r>
              <a:rPr lang="en-IN" sz="1800">
                <a:cs typeface="Calibri"/>
              </a:rPr>
              <a:t>Climate change is accelerating, bringing World `Dangerously close` to Irreversible Change.</a:t>
            </a:r>
          </a:p>
          <a:p>
            <a:r>
              <a:rPr lang="en-IN" sz="1800">
                <a:ea typeface="+mn-lt"/>
                <a:cs typeface="+mn-lt"/>
              </a:rPr>
              <a:t>More devastating fires in California</a:t>
            </a:r>
          </a:p>
          <a:p>
            <a:r>
              <a:rPr lang="en-IN" sz="1800">
                <a:ea typeface="+mn-lt"/>
                <a:cs typeface="+mn-lt"/>
              </a:rPr>
              <a:t>Persistent drought in the Southwest.</a:t>
            </a:r>
          </a:p>
          <a:p>
            <a:r>
              <a:rPr lang="en-IN" sz="1800">
                <a:ea typeface="+mn-lt"/>
                <a:cs typeface="+mn-lt"/>
              </a:rPr>
              <a:t>Record flooding in Europe and Africa.</a:t>
            </a:r>
          </a:p>
          <a:p>
            <a:r>
              <a:rPr lang="en-IN" sz="1800">
                <a:ea typeface="+mn-lt"/>
                <a:cs typeface="+mn-lt"/>
              </a:rPr>
              <a:t>A heat wave, of all things, in Greenland.</a:t>
            </a:r>
            <a:endParaRPr lang="en-IN" sz="1800">
              <a:cs typeface="Calibri"/>
            </a:endParaRPr>
          </a:p>
        </p:txBody>
      </p:sp>
    </p:spTree>
    <p:extLst>
      <p:ext uri="{BB962C8B-B14F-4D97-AF65-F5344CB8AC3E}">
        <p14:creationId xmlns:p14="http://schemas.microsoft.com/office/powerpoint/2010/main" val="21052403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354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069E06-85CD-467F-BD06-D73470FBCA2E}"/>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a:solidFill>
                  <a:srgbClr val="FFFFFF"/>
                </a:solidFill>
              </a:rPr>
              <a:t>Carbon</a:t>
            </a:r>
            <a:br>
              <a:rPr lang="en-US" sz="3600">
                <a:solidFill>
                  <a:srgbClr val="FFFFFF"/>
                </a:solidFill>
              </a:rPr>
            </a:br>
            <a:r>
              <a:rPr lang="en-US" sz="3600">
                <a:solidFill>
                  <a:srgbClr val="FFFFFF"/>
                </a:solidFill>
              </a:rPr>
              <a:t>Emissions</a:t>
            </a:r>
          </a:p>
        </p:txBody>
      </p:sp>
      <p:sp>
        <p:nvSpPr>
          <p:cNvPr id="8"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line chart&#10;&#10;Description automatically generated">
            <a:extLst>
              <a:ext uri="{FF2B5EF4-FFF2-40B4-BE49-F238E27FC236}">
                <a16:creationId xmlns:a16="http://schemas.microsoft.com/office/drawing/2014/main" id="{642E351B-48AF-470B-8C85-36201877784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2007"/>
          <a:stretch/>
        </p:blipFill>
        <p:spPr>
          <a:xfrm>
            <a:off x="976251" y="942538"/>
            <a:ext cx="7163222" cy="4808332"/>
          </a:xfrm>
          <a:prstGeom prst="rect">
            <a:avLst/>
          </a:prstGeom>
          <a:effectLst/>
        </p:spPr>
      </p:pic>
    </p:spTree>
    <p:extLst>
      <p:ext uri="{BB962C8B-B14F-4D97-AF65-F5344CB8AC3E}">
        <p14:creationId xmlns:p14="http://schemas.microsoft.com/office/powerpoint/2010/main" val="3350609503"/>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Rectangle 8">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36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06AFB9-CFCE-42E2-850B-B7BFAA4FF975}"/>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a:solidFill>
                  <a:srgbClr val="FFFFFF"/>
                </a:solidFill>
              </a:rPr>
              <a:t>Temperature change</a:t>
            </a:r>
          </a:p>
        </p:txBody>
      </p:sp>
      <p:sp>
        <p:nvSpPr>
          <p:cNvPr id="17"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Map&#10;&#10;Description automatically generated">
            <a:extLst>
              <a:ext uri="{FF2B5EF4-FFF2-40B4-BE49-F238E27FC236}">
                <a16:creationId xmlns:a16="http://schemas.microsoft.com/office/drawing/2014/main" id="{5932D319-5535-4A0A-B5B7-2A258F9B8A61}"/>
              </a:ext>
            </a:extLst>
          </p:cNvPr>
          <p:cNvPicPr>
            <a:picLocks noGrp="1" noChangeAspect="1"/>
          </p:cNvPicPr>
          <p:nvPr>
            <p:ph idx="1"/>
          </p:nvPr>
        </p:nvPicPr>
        <p:blipFill rotWithShape="1">
          <a:blip r:embed="rId2"/>
          <a:srcRect l="1918" t="1179" r="3288" b="-3774"/>
          <a:stretch/>
        </p:blipFill>
        <p:spPr>
          <a:xfrm>
            <a:off x="883575" y="1045510"/>
            <a:ext cx="7124640" cy="4478868"/>
          </a:xfrm>
          <a:prstGeom prst="rect">
            <a:avLst/>
          </a:prstGeom>
          <a:effectLst/>
        </p:spPr>
      </p:pic>
    </p:spTree>
    <p:extLst>
      <p:ext uri="{BB962C8B-B14F-4D97-AF65-F5344CB8AC3E}">
        <p14:creationId xmlns:p14="http://schemas.microsoft.com/office/powerpoint/2010/main" val="1956223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8">
            <a:extLst>
              <a:ext uri="{FF2B5EF4-FFF2-40B4-BE49-F238E27FC236}">
                <a16:creationId xmlns:a16="http://schemas.microsoft.com/office/drawing/2014/main" id="{3A826B85-D58A-48FB-ABB8-881A5F8CC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09C45E-66A9-41C7-ABDB-CB12D83CEFDD}"/>
              </a:ext>
            </a:extLst>
          </p:cNvPr>
          <p:cNvSpPr>
            <a:spLocks noGrp="1"/>
          </p:cNvSpPr>
          <p:nvPr>
            <p:ph type="title"/>
          </p:nvPr>
        </p:nvSpPr>
        <p:spPr>
          <a:xfrm>
            <a:off x="960120" y="5419725"/>
            <a:ext cx="10271760" cy="936626"/>
          </a:xfrm>
        </p:spPr>
        <p:txBody>
          <a:bodyPr vert="horz" lIns="91440" tIns="45720" rIns="91440" bIns="45720" rtlCol="0" anchor="ctr">
            <a:normAutofit/>
          </a:bodyPr>
          <a:lstStyle/>
          <a:p>
            <a:pPr algn="ctr"/>
            <a:r>
              <a:rPr lang="en-US" sz="4000">
                <a:solidFill>
                  <a:schemeClr val="tx1">
                    <a:lumMod val="75000"/>
                    <a:lumOff val="25000"/>
                  </a:schemeClr>
                </a:solidFill>
              </a:rPr>
              <a:t>GreenLand Ice sheet Mass</a:t>
            </a:r>
          </a:p>
        </p:txBody>
      </p:sp>
      <p:sp>
        <p:nvSpPr>
          <p:cNvPr id="10" name="Rounded Rectangle 5">
            <a:extLst>
              <a:ext uri="{FF2B5EF4-FFF2-40B4-BE49-F238E27FC236}">
                <a16:creationId xmlns:a16="http://schemas.microsoft.com/office/drawing/2014/main" id="{20B579A7-44A3-4863-B4F6-E1E3D667A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120" y="990600"/>
            <a:ext cx="10271760" cy="43053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10;&#10;Description automatically generated">
            <a:extLst>
              <a:ext uri="{FF2B5EF4-FFF2-40B4-BE49-F238E27FC236}">
                <a16:creationId xmlns:a16="http://schemas.microsoft.com/office/drawing/2014/main" id="{8218CB67-45C0-4B09-BD8A-034ACEEC45AA}"/>
              </a:ext>
            </a:extLst>
          </p:cNvPr>
          <p:cNvPicPr>
            <a:picLocks noGrp="1" noChangeAspect="1"/>
          </p:cNvPicPr>
          <p:nvPr>
            <p:ph idx="1"/>
          </p:nvPr>
        </p:nvPicPr>
        <p:blipFill rotWithShape="1">
          <a:blip r:embed="rId2"/>
          <a:srcRect l="-293" r="-98"/>
          <a:stretch/>
        </p:blipFill>
        <p:spPr>
          <a:xfrm>
            <a:off x="1302004" y="1452118"/>
            <a:ext cx="9609583" cy="3372068"/>
          </a:xfrm>
          <a:prstGeom prst="rect">
            <a:avLst/>
          </a:prstGeom>
          <a:effectLst/>
        </p:spPr>
      </p:pic>
    </p:spTree>
    <p:extLst>
      <p:ext uri="{BB962C8B-B14F-4D97-AF65-F5344CB8AC3E}">
        <p14:creationId xmlns:p14="http://schemas.microsoft.com/office/powerpoint/2010/main" val="41428684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Water next to the ocean&#10;&#10;Description automatically generated">
            <a:extLst>
              <a:ext uri="{FF2B5EF4-FFF2-40B4-BE49-F238E27FC236}">
                <a16:creationId xmlns:a16="http://schemas.microsoft.com/office/drawing/2014/main" id="{B7F113F5-5E41-45E6-A335-9E453B0A58E3}"/>
              </a:ext>
            </a:extLst>
          </p:cNvPr>
          <p:cNvPicPr>
            <a:picLocks noGrp="1" noChangeAspect="1"/>
          </p:cNvPicPr>
          <p:nvPr>
            <p:ph idx="1"/>
          </p:nvPr>
        </p:nvPicPr>
        <p:blipFill rotWithShape="1">
          <a:blip r:embed="rId2"/>
          <a:srcRect l="179" t="9091" r="27716"/>
          <a:stretch/>
        </p:blipFill>
        <p:spPr>
          <a:xfrm>
            <a:off x="3523488" y="10"/>
            <a:ext cx="8668512" cy="6857990"/>
          </a:xfrm>
          <a:prstGeom prst="rect">
            <a:avLst/>
          </a:prstGeom>
        </p:spPr>
      </p:pic>
      <p:sp>
        <p:nvSpPr>
          <p:cNvPr id="32" name="Rectangle 2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6C105C-6E5C-47F6-A938-9BA9FB55302D}"/>
              </a:ext>
            </a:extLst>
          </p:cNvPr>
          <p:cNvSpPr>
            <a:spLocks noGrp="1"/>
          </p:cNvSpPr>
          <p:nvPr>
            <p:ph type="title"/>
          </p:nvPr>
        </p:nvSpPr>
        <p:spPr>
          <a:xfrm>
            <a:off x="477981" y="1122363"/>
            <a:ext cx="4023360" cy="866648"/>
          </a:xfrm>
        </p:spPr>
        <p:txBody>
          <a:bodyPr vert="horz" lIns="91440" tIns="45720" rIns="91440" bIns="45720" rtlCol="0" anchor="b">
            <a:normAutofit/>
          </a:bodyPr>
          <a:lstStyle/>
          <a:p>
            <a:r>
              <a:rPr lang="en-US" sz="4800"/>
              <a:t>Melting Ice</a:t>
            </a:r>
          </a:p>
        </p:txBody>
      </p:sp>
      <p:sp>
        <p:nvSpPr>
          <p:cNvPr id="33" name="Rectangle 2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4" name="Rectangle 2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7" descr="Chart, scatter chart&#10;&#10;Description automatically generated">
            <a:extLst>
              <a:ext uri="{FF2B5EF4-FFF2-40B4-BE49-F238E27FC236}">
                <a16:creationId xmlns:a16="http://schemas.microsoft.com/office/drawing/2014/main" id="{4F8B501D-76D7-46C2-A0B4-13AA9FF3296D}"/>
              </a:ext>
            </a:extLst>
          </p:cNvPr>
          <p:cNvPicPr>
            <a:picLocks noChangeAspect="1"/>
          </p:cNvPicPr>
          <p:nvPr/>
        </p:nvPicPr>
        <p:blipFill>
          <a:blip r:embed="rId3"/>
          <a:stretch>
            <a:fillRect/>
          </a:stretch>
        </p:blipFill>
        <p:spPr>
          <a:xfrm>
            <a:off x="389238" y="2097605"/>
            <a:ext cx="8499388" cy="4361844"/>
          </a:xfrm>
          <a:prstGeom prst="rect">
            <a:avLst/>
          </a:prstGeom>
        </p:spPr>
      </p:pic>
    </p:spTree>
    <p:extLst>
      <p:ext uri="{BB962C8B-B14F-4D97-AF65-F5344CB8AC3E}">
        <p14:creationId xmlns:p14="http://schemas.microsoft.com/office/powerpoint/2010/main" val="226259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72C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6CC877-7BEC-4830-9AFB-C6D18630E8AB}"/>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2800">
                <a:solidFill>
                  <a:srgbClr val="FFFFFF"/>
                </a:solidFill>
              </a:rPr>
              <a:t>Shallower ocean warming describes depths between 0 and 700 meters. Deeper ocean warming is between 700 and 2,000 meters.</a:t>
            </a:r>
            <a:br>
              <a:rPr lang="en-US" sz="2800">
                <a:solidFill>
                  <a:srgbClr val="FFFFFF"/>
                </a:solidFill>
              </a:rPr>
            </a:br>
            <a:endParaRPr lang="en-US" sz="2800">
              <a:solidFill>
                <a:srgbClr val="FFFFFF"/>
              </a:solidFill>
            </a:endParaRPr>
          </a:p>
        </p:txBody>
      </p:sp>
      <p:sp>
        <p:nvSpPr>
          <p:cNvPr id="10"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Chart, line chart&#10;&#10;Description automatically generated">
            <a:extLst>
              <a:ext uri="{FF2B5EF4-FFF2-40B4-BE49-F238E27FC236}">
                <a16:creationId xmlns:a16="http://schemas.microsoft.com/office/drawing/2014/main" id="{65823C65-FBDA-4346-9F1F-BA4212FC09F3}"/>
              </a:ext>
            </a:extLst>
          </p:cNvPr>
          <p:cNvPicPr>
            <a:picLocks noGrp="1" noChangeAspect="1"/>
          </p:cNvPicPr>
          <p:nvPr>
            <p:ph idx="1"/>
          </p:nvPr>
        </p:nvPicPr>
        <p:blipFill rotWithShape="1">
          <a:blip r:embed="rId2"/>
          <a:srcRect b="7093"/>
          <a:stretch/>
        </p:blipFill>
        <p:spPr>
          <a:xfrm>
            <a:off x="976251" y="942538"/>
            <a:ext cx="7163222" cy="4808332"/>
          </a:xfrm>
          <a:prstGeom prst="rect">
            <a:avLst/>
          </a:prstGeom>
          <a:effectLst/>
        </p:spPr>
      </p:pic>
    </p:spTree>
    <p:extLst>
      <p:ext uri="{BB962C8B-B14F-4D97-AF65-F5344CB8AC3E}">
        <p14:creationId xmlns:p14="http://schemas.microsoft.com/office/powerpoint/2010/main" val="26467489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6F61A-4966-49AF-B782-598FD91E676A}"/>
              </a:ext>
            </a:extLst>
          </p:cNvPr>
          <p:cNvSpPr>
            <a:spLocks noGrp="1"/>
          </p:cNvSpPr>
          <p:nvPr>
            <p:ph type="title"/>
          </p:nvPr>
        </p:nvSpPr>
        <p:spPr>
          <a:xfrm>
            <a:off x="603938" y="640081"/>
            <a:ext cx="2608655" cy="5257799"/>
          </a:xfrm>
        </p:spPr>
        <p:txBody>
          <a:bodyPr vert="horz" lIns="91440" tIns="45720" rIns="91440" bIns="45720" rtlCol="0" anchor="ctr">
            <a:normAutofit/>
          </a:bodyPr>
          <a:lstStyle/>
          <a:p>
            <a:r>
              <a:rPr lang="en-US" sz="3600">
                <a:solidFill>
                  <a:srgbClr val="2C2C2C"/>
                </a:solidFill>
                <a:cs typeface="Calibri Light"/>
              </a:rPr>
              <a:t>Predictions</a:t>
            </a:r>
            <a:endParaRPr lang="en-US" sz="3600">
              <a:solidFill>
                <a:srgbClr val="2C2C2C"/>
              </a:solidFill>
            </a:endParaRPr>
          </a:p>
        </p:txBody>
      </p:sp>
      <p:pic>
        <p:nvPicPr>
          <p:cNvPr id="4" name="Picture 4" descr="Chart&#10;&#10;Description automatically generated">
            <a:extLst>
              <a:ext uri="{FF2B5EF4-FFF2-40B4-BE49-F238E27FC236}">
                <a16:creationId xmlns:a16="http://schemas.microsoft.com/office/drawing/2014/main" id="{6328C0D2-F145-436A-9C2B-374D29ACD2C2}"/>
              </a:ext>
            </a:extLst>
          </p:cNvPr>
          <p:cNvPicPr>
            <a:picLocks noGrp="1" noChangeAspect="1"/>
          </p:cNvPicPr>
          <p:nvPr>
            <p:ph idx="1"/>
          </p:nvPr>
        </p:nvPicPr>
        <p:blipFill rotWithShape="1">
          <a:blip r:embed="rId2"/>
          <a:srcRect b="4448"/>
          <a:stretch/>
        </p:blipFill>
        <p:spPr>
          <a:xfrm>
            <a:off x="4062964" y="942538"/>
            <a:ext cx="7163222" cy="4808332"/>
          </a:xfrm>
          <a:prstGeom prst="rect">
            <a:avLst/>
          </a:prstGeom>
          <a:effectLst/>
        </p:spPr>
      </p:pic>
    </p:spTree>
    <p:extLst>
      <p:ext uri="{BB962C8B-B14F-4D97-AF65-F5344CB8AC3E}">
        <p14:creationId xmlns:p14="http://schemas.microsoft.com/office/powerpoint/2010/main" val="20843786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5">
            <a:extLst>
              <a:ext uri="{FF2B5EF4-FFF2-40B4-BE49-F238E27FC236}">
                <a16:creationId xmlns:a16="http://schemas.microsoft.com/office/drawing/2014/main" id="{F6F58B06-8DFC-41F9-8259-3A49C528896A}"/>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kern="1200">
                <a:solidFill>
                  <a:srgbClr val="FFFFFF"/>
                </a:solidFill>
                <a:latin typeface="+mj-lt"/>
                <a:ea typeface="+mj-ea"/>
                <a:cs typeface="+mj-cs"/>
              </a:rPr>
              <a:t>Regression</a:t>
            </a:r>
          </a:p>
        </p:txBody>
      </p:sp>
    </p:spTree>
    <p:extLst>
      <p:ext uri="{BB962C8B-B14F-4D97-AF65-F5344CB8AC3E}">
        <p14:creationId xmlns:p14="http://schemas.microsoft.com/office/powerpoint/2010/main" val="25630469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396B6CBB-2DE9-440F-BE7D-17C06F425091}"/>
              </a:ext>
            </a:extLst>
          </p:cNvPr>
          <p:cNvPicPr>
            <a:picLocks noChangeAspect="1"/>
          </p:cNvPicPr>
          <p:nvPr/>
        </p:nvPicPr>
        <p:blipFill rotWithShape="1">
          <a:blip r:embed="rId2"/>
          <a:srcRect l="41737" r="11003" b="-1"/>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11">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ACDB829-DFCD-4B22-BF45-0A8F98E88B42}"/>
              </a:ext>
            </a:extLst>
          </p:cNvPr>
          <p:cNvSpPr>
            <a:spLocks noGrp="1"/>
          </p:cNvSpPr>
          <p:nvPr>
            <p:ph type="title"/>
          </p:nvPr>
        </p:nvSpPr>
        <p:spPr>
          <a:xfrm>
            <a:off x="5827048" y="407987"/>
            <a:ext cx="5721484" cy="1325563"/>
          </a:xfrm>
        </p:spPr>
        <p:txBody>
          <a:bodyPr>
            <a:normAutofit/>
          </a:bodyPr>
          <a:lstStyle/>
          <a:p>
            <a:r>
              <a:rPr lang="en-IN"/>
              <a:t>Goal</a:t>
            </a:r>
          </a:p>
        </p:txBody>
      </p:sp>
      <p:graphicFrame>
        <p:nvGraphicFramePr>
          <p:cNvPr id="5" name="Content Placeholder 2">
            <a:extLst>
              <a:ext uri="{FF2B5EF4-FFF2-40B4-BE49-F238E27FC236}">
                <a16:creationId xmlns:a16="http://schemas.microsoft.com/office/drawing/2014/main" id="{5A1E5ED6-6DE1-49AA-99FB-C52306AAE7B4}"/>
              </a:ext>
            </a:extLst>
          </p:cNvPr>
          <p:cNvGraphicFramePr>
            <a:graphicFrameLocks noGrp="1"/>
          </p:cNvGraphicFramePr>
          <p:nvPr>
            <p:ph idx="1"/>
          </p:nvPr>
        </p:nvGraphicFramePr>
        <p:xfrm>
          <a:off x="5809106" y="1901936"/>
          <a:ext cx="5721484"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175360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6196F-CF40-4FED-9704-488036CEAB66}"/>
              </a:ext>
            </a:extLst>
          </p:cNvPr>
          <p:cNvSpPr>
            <a:spLocks noGrp="1"/>
          </p:cNvSpPr>
          <p:nvPr>
            <p:ph type="title"/>
          </p:nvPr>
        </p:nvSpPr>
        <p:spPr/>
        <p:txBody>
          <a:bodyPr/>
          <a:lstStyle/>
          <a:p>
            <a:r>
              <a:rPr lang="en-IN"/>
              <a:t>Data in Consideration</a:t>
            </a:r>
          </a:p>
        </p:txBody>
      </p:sp>
      <p:pic>
        <p:nvPicPr>
          <p:cNvPr id="7" name="Content Placeholder 6">
            <a:extLst>
              <a:ext uri="{FF2B5EF4-FFF2-40B4-BE49-F238E27FC236}">
                <a16:creationId xmlns:a16="http://schemas.microsoft.com/office/drawing/2014/main" id="{B0F9D1C2-6F31-4C81-B3F4-DD3140A151A5}"/>
              </a:ext>
            </a:extLst>
          </p:cNvPr>
          <p:cNvPicPr>
            <a:picLocks noGrp="1" noChangeAspect="1"/>
          </p:cNvPicPr>
          <p:nvPr>
            <p:ph idx="1"/>
          </p:nvPr>
        </p:nvPicPr>
        <p:blipFill>
          <a:blip r:embed="rId2"/>
          <a:stretch>
            <a:fillRect/>
          </a:stretch>
        </p:blipFill>
        <p:spPr>
          <a:xfrm>
            <a:off x="838200" y="1848898"/>
            <a:ext cx="10888226" cy="3808324"/>
          </a:xfrm>
          <a:prstGeom prst="rect">
            <a:avLst/>
          </a:prstGeom>
        </p:spPr>
      </p:pic>
      <p:sp>
        <p:nvSpPr>
          <p:cNvPr id="8" name="Rectangle 7">
            <a:extLst>
              <a:ext uri="{FF2B5EF4-FFF2-40B4-BE49-F238E27FC236}">
                <a16:creationId xmlns:a16="http://schemas.microsoft.com/office/drawing/2014/main" id="{CE8263E1-F763-48A0-89EB-955CDAB2F08C}"/>
              </a:ext>
            </a:extLst>
          </p:cNvPr>
          <p:cNvSpPr/>
          <p:nvPr/>
        </p:nvSpPr>
        <p:spPr>
          <a:xfrm>
            <a:off x="4572000" y="1621410"/>
            <a:ext cx="1008668" cy="39686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56FBF0C3-0EE1-4A5A-A4B5-4DD0CF574517}"/>
              </a:ext>
            </a:extLst>
          </p:cNvPr>
          <p:cNvSpPr/>
          <p:nvPr/>
        </p:nvSpPr>
        <p:spPr>
          <a:xfrm>
            <a:off x="10774837" y="1960775"/>
            <a:ext cx="838986" cy="345021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0441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randombar(horizontal)">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77C95-A4DA-4F96-9447-4A29A0B74D6A}"/>
              </a:ext>
            </a:extLst>
          </p:cNvPr>
          <p:cNvSpPr>
            <a:spLocks noGrp="1"/>
          </p:cNvSpPr>
          <p:nvPr>
            <p:ph type="title"/>
          </p:nvPr>
        </p:nvSpPr>
        <p:spPr/>
        <p:txBody>
          <a:bodyPr/>
          <a:lstStyle/>
          <a:p>
            <a:r>
              <a:rPr lang="en-IN"/>
              <a:t>Dropping NA Columns</a:t>
            </a:r>
          </a:p>
        </p:txBody>
      </p:sp>
      <p:pic>
        <p:nvPicPr>
          <p:cNvPr id="4" name="Content Placeholder 3">
            <a:extLst>
              <a:ext uri="{FF2B5EF4-FFF2-40B4-BE49-F238E27FC236}">
                <a16:creationId xmlns:a16="http://schemas.microsoft.com/office/drawing/2014/main" id="{5FF5DA81-C482-427F-A1E5-0FB46374BA96}"/>
              </a:ext>
            </a:extLst>
          </p:cNvPr>
          <p:cNvPicPr>
            <a:picLocks noGrp="1" noChangeAspect="1"/>
          </p:cNvPicPr>
          <p:nvPr>
            <p:ph idx="1"/>
          </p:nvPr>
        </p:nvPicPr>
        <p:blipFill>
          <a:blip r:embed="rId2"/>
          <a:stretch>
            <a:fillRect/>
          </a:stretch>
        </p:blipFill>
        <p:spPr>
          <a:xfrm>
            <a:off x="1838325" y="1825625"/>
            <a:ext cx="8582025" cy="4351338"/>
          </a:xfrm>
          <a:prstGeom prst="rect">
            <a:avLst/>
          </a:prstGeom>
        </p:spPr>
      </p:pic>
      <p:sp>
        <p:nvSpPr>
          <p:cNvPr id="6" name="Rectangle 5">
            <a:extLst>
              <a:ext uri="{FF2B5EF4-FFF2-40B4-BE49-F238E27FC236}">
                <a16:creationId xmlns:a16="http://schemas.microsoft.com/office/drawing/2014/main" id="{C71A6692-0510-412E-80ED-2B5F4ABE8D24}"/>
              </a:ext>
            </a:extLst>
          </p:cNvPr>
          <p:cNvSpPr/>
          <p:nvPr/>
        </p:nvSpPr>
        <p:spPr>
          <a:xfrm>
            <a:off x="4553146" y="1913641"/>
            <a:ext cx="1093510" cy="286574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D325AC26-766B-4EF3-BB13-5D8F361E1CAB}"/>
              </a:ext>
            </a:extLst>
          </p:cNvPr>
          <p:cNvSpPr/>
          <p:nvPr/>
        </p:nvSpPr>
        <p:spPr>
          <a:xfrm>
            <a:off x="6096000" y="1913641"/>
            <a:ext cx="597031" cy="286574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5FDACAC7-DFB9-43F6-8AC6-5584184CEE8D}"/>
              </a:ext>
            </a:extLst>
          </p:cNvPr>
          <p:cNvSpPr/>
          <p:nvPr/>
        </p:nvSpPr>
        <p:spPr>
          <a:xfrm>
            <a:off x="7183225" y="1913641"/>
            <a:ext cx="509047" cy="28657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053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train on a track with smoke coming out of it&#10;&#10;Description automatically generated">
            <a:extLst>
              <a:ext uri="{FF2B5EF4-FFF2-40B4-BE49-F238E27FC236}">
                <a16:creationId xmlns:a16="http://schemas.microsoft.com/office/drawing/2014/main" id="{DFECB478-DF39-4794-A715-90E78512C65A}"/>
              </a:ext>
            </a:extLst>
          </p:cNvPr>
          <p:cNvPicPr>
            <a:picLocks noChangeAspect="1"/>
          </p:cNvPicPr>
          <p:nvPr/>
        </p:nvPicPr>
        <p:blipFill rotWithShape="1">
          <a:blip r:embed="rId2"/>
          <a:srcRect r="24160" b="9091"/>
          <a:stretch/>
        </p:blipFill>
        <p:spPr>
          <a:xfrm>
            <a:off x="3523488" y="10"/>
            <a:ext cx="8668512" cy="6857990"/>
          </a:xfrm>
          <a:prstGeom prst="rect">
            <a:avLst/>
          </a:prstGeom>
        </p:spPr>
      </p:pic>
      <p:sp>
        <p:nvSpPr>
          <p:cNvPr id="7" name="Rectangle 1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219F46-229D-4EBC-AA2B-F6F97D08B582}"/>
              </a:ext>
            </a:extLst>
          </p:cNvPr>
          <p:cNvSpPr>
            <a:spLocks noGrp="1"/>
          </p:cNvSpPr>
          <p:nvPr>
            <p:ph type="title"/>
          </p:nvPr>
        </p:nvSpPr>
        <p:spPr>
          <a:xfrm>
            <a:off x="371094" y="1161288"/>
            <a:ext cx="3438144" cy="1124712"/>
          </a:xfrm>
        </p:spPr>
        <p:txBody>
          <a:bodyPr anchor="b">
            <a:normAutofit/>
          </a:bodyPr>
          <a:lstStyle/>
          <a:p>
            <a:r>
              <a:rPr lang="en-US" sz="2800">
                <a:cs typeface="Calibri Light"/>
              </a:rPr>
              <a:t>Causes:</a:t>
            </a:r>
            <a:endParaRPr lang="en-US" sz="2800"/>
          </a:p>
        </p:txBody>
      </p:sp>
      <p:sp>
        <p:nvSpPr>
          <p:cNvPr id="8"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4506BD8-D77E-4CF1-AFB5-571422318864}"/>
              </a:ext>
            </a:extLst>
          </p:cNvPr>
          <p:cNvSpPr>
            <a:spLocks noGrp="1"/>
          </p:cNvSpPr>
          <p:nvPr>
            <p:ph idx="1"/>
          </p:nvPr>
        </p:nvSpPr>
        <p:spPr>
          <a:xfrm>
            <a:off x="371094" y="2718054"/>
            <a:ext cx="3438906" cy="3207258"/>
          </a:xfrm>
        </p:spPr>
        <p:txBody>
          <a:bodyPr vert="horz" lIns="91440" tIns="45720" rIns="91440" bIns="45720" rtlCol="0" anchor="t">
            <a:normAutofit/>
          </a:bodyPr>
          <a:lstStyle/>
          <a:p>
            <a:r>
              <a:rPr lang="en-US" sz="1700">
                <a:cs typeface="Calibri"/>
              </a:rPr>
              <a:t>First Major Cause:</a:t>
            </a:r>
          </a:p>
          <a:p>
            <a:pPr lvl="1"/>
            <a:r>
              <a:rPr lang="en-US" sz="1700">
                <a:ea typeface="+mn-lt"/>
                <a:cs typeface="+mn-lt"/>
              </a:rPr>
              <a:t>The burning of fossil fuels like coal, oil, and gas for electricity, heat, and transportation</a:t>
            </a:r>
          </a:p>
          <a:p>
            <a:r>
              <a:rPr lang="en-US" sz="1700">
                <a:cs typeface="Calibri"/>
              </a:rPr>
              <a:t>Second Major Cause:</a:t>
            </a:r>
          </a:p>
          <a:p>
            <a:pPr lvl="1"/>
            <a:r>
              <a:rPr lang="en-US" sz="1700">
                <a:ea typeface="+mn-lt"/>
                <a:cs typeface="+mn-lt"/>
              </a:rPr>
              <a:t>deforestation, fires, and other forms of forest degradation which contribute up to 20 percent of global carbon emissions.</a:t>
            </a:r>
          </a:p>
          <a:p>
            <a:endParaRPr lang="en-US" sz="1700">
              <a:cs typeface="Calibri"/>
            </a:endParaRPr>
          </a:p>
        </p:txBody>
      </p:sp>
    </p:spTree>
    <p:extLst>
      <p:ext uri="{BB962C8B-B14F-4D97-AF65-F5344CB8AC3E}">
        <p14:creationId xmlns:p14="http://schemas.microsoft.com/office/powerpoint/2010/main" val="14691874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1809A-E6DC-4A44-96F6-8F38952682D2}"/>
              </a:ext>
            </a:extLst>
          </p:cNvPr>
          <p:cNvSpPr>
            <a:spLocks noGrp="1"/>
          </p:cNvSpPr>
          <p:nvPr>
            <p:ph type="title"/>
          </p:nvPr>
        </p:nvSpPr>
        <p:spPr/>
        <p:txBody>
          <a:bodyPr/>
          <a:lstStyle/>
          <a:p>
            <a:r>
              <a:rPr lang="en-IN"/>
              <a:t>Feature Selection using Correlation - Russia</a:t>
            </a:r>
          </a:p>
        </p:txBody>
      </p:sp>
      <p:pic>
        <p:nvPicPr>
          <p:cNvPr id="1026" name="Picture 2">
            <a:extLst>
              <a:ext uri="{FF2B5EF4-FFF2-40B4-BE49-F238E27FC236}">
                <a16:creationId xmlns:a16="http://schemas.microsoft.com/office/drawing/2014/main" id="{5476D3DF-5ECB-43E0-93E8-9B4A6163A71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3000" y="1543050"/>
            <a:ext cx="9944100" cy="463391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25640DE-0E0E-441E-AF76-F63489CC4A4D}"/>
              </a:ext>
            </a:extLst>
          </p:cNvPr>
          <p:cNvSpPr/>
          <p:nvPr/>
        </p:nvSpPr>
        <p:spPr>
          <a:xfrm>
            <a:off x="4732256" y="3497344"/>
            <a:ext cx="914400" cy="13255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 name="Straight Arrow Connector 7">
            <a:extLst>
              <a:ext uri="{FF2B5EF4-FFF2-40B4-BE49-F238E27FC236}">
                <a16:creationId xmlns:a16="http://schemas.microsoft.com/office/drawing/2014/main" id="{6480F4A6-E2D4-4DFA-ABBF-B9D09203CAA4}"/>
              </a:ext>
            </a:extLst>
          </p:cNvPr>
          <p:cNvCxnSpPr/>
          <p:nvPr/>
        </p:nvCxnSpPr>
        <p:spPr>
          <a:xfrm flipH="1">
            <a:off x="5524107" y="2655781"/>
            <a:ext cx="659877" cy="6693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42843D4-130A-4C54-83E0-8FF956D47453}"/>
              </a:ext>
            </a:extLst>
          </p:cNvPr>
          <p:cNvCxnSpPr/>
          <p:nvPr/>
        </p:nvCxnSpPr>
        <p:spPr>
          <a:xfrm flipH="1">
            <a:off x="5524107" y="2238866"/>
            <a:ext cx="659877" cy="6693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380C3D8F-5CF1-41DC-92BD-478461477515}"/>
              </a:ext>
            </a:extLst>
          </p:cNvPr>
          <p:cNvSpPr/>
          <p:nvPr/>
        </p:nvSpPr>
        <p:spPr>
          <a:xfrm>
            <a:off x="4826524" y="2762054"/>
            <a:ext cx="659876" cy="42420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F50FBE03-9BEE-41E5-96B2-91BD2D14928E}"/>
              </a:ext>
            </a:extLst>
          </p:cNvPr>
          <p:cNvSpPr/>
          <p:nvPr/>
        </p:nvSpPr>
        <p:spPr>
          <a:xfrm>
            <a:off x="4864231" y="3188395"/>
            <a:ext cx="659876" cy="42420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1602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ppt_x"/>
                                          </p:val>
                                        </p:tav>
                                        <p:tav tm="100000">
                                          <p:val>
                                            <p:strVal val="#ppt_x"/>
                                          </p:val>
                                        </p:tav>
                                      </p:tavLst>
                                    </p:anim>
                                    <p:anim calcmode="lin" valueType="num">
                                      <p:cBhvr additive="base">
                                        <p:cTn id="1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2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277A7-2E7F-49D7-994F-71E3A585864E}"/>
              </a:ext>
            </a:extLst>
          </p:cNvPr>
          <p:cNvSpPr>
            <a:spLocks noGrp="1"/>
          </p:cNvSpPr>
          <p:nvPr>
            <p:ph type="title"/>
          </p:nvPr>
        </p:nvSpPr>
        <p:spPr/>
        <p:txBody>
          <a:bodyPr/>
          <a:lstStyle/>
          <a:p>
            <a:r>
              <a:rPr lang="en-IN"/>
              <a:t>Feature Selection - Australia</a:t>
            </a:r>
          </a:p>
        </p:txBody>
      </p:sp>
      <p:pic>
        <p:nvPicPr>
          <p:cNvPr id="13314" name="Picture 2">
            <a:extLst>
              <a:ext uri="{FF2B5EF4-FFF2-40B4-BE49-F238E27FC236}">
                <a16:creationId xmlns:a16="http://schemas.microsoft.com/office/drawing/2014/main" id="{6EB891F5-EE02-48BE-A359-AE4D9BE2118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8558" y="1825625"/>
            <a:ext cx="9214339"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DC82D54-6EC5-46DB-9CF1-C5D20A14BB1E}"/>
              </a:ext>
            </a:extLst>
          </p:cNvPr>
          <p:cNvSpPr/>
          <p:nvPr/>
        </p:nvSpPr>
        <p:spPr>
          <a:xfrm>
            <a:off x="5165889" y="4477732"/>
            <a:ext cx="763571" cy="38649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389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206B1-DE69-48D4-90F0-4B8C1FBE8941}"/>
              </a:ext>
            </a:extLst>
          </p:cNvPr>
          <p:cNvSpPr>
            <a:spLocks noGrp="1"/>
          </p:cNvSpPr>
          <p:nvPr>
            <p:ph type="title"/>
          </p:nvPr>
        </p:nvSpPr>
        <p:spPr/>
        <p:txBody>
          <a:bodyPr/>
          <a:lstStyle/>
          <a:p>
            <a:r>
              <a:rPr lang="en-IN"/>
              <a:t>Feature Selection – United States</a:t>
            </a:r>
          </a:p>
        </p:txBody>
      </p:sp>
      <p:pic>
        <p:nvPicPr>
          <p:cNvPr id="14338" name="Picture 2">
            <a:extLst>
              <a:ext uri="{FF2B5EF4-FFF2-40B4-BE49-F238E27FC236}">
                <a16:creationId xmlns:a16="http://schemas.microsoft.com/office/drawing/2014/main" id="{D1AAFF6C-2322-4B13-ADBA-224B664F5E9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18268" y="1825625"/>
            <a:ext cx="8812405"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12A7D38-64C4-43A0-95DD-E59B7E871E8C}"/>
              </a:ext>
            </a:extLst>
          </p:cNvPr>
          <p:cNvSpPr/>
          <p:nvPr/>
        </p:nvSpPr>
        <p:spPr>
          <a:xfrm>
            <a:off x="4958499" y="3429000"/>
            <a:ext cx="697583" cy="60567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ECEFBC66-BC15-46EE-95C7-65046FB86B71}"/>
              </a:ext>
            </a:extLst>
          </p:cNvPr>
          <p:cNvSpPr/>
          <p:nvPr/>
        </p:nvSpPr>
        <p:spPr>
          <a:xfrm>
            <a:off x="4958499" y="4524866"/>
            <a:ext cx="697583" cy="30165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052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1037A-359A-45B9-A88D-77E7F0584368}"/>
              </a:ext>
            </a:extLst>
          </p:cNvPr>
          <p:cNvSpPr>
            <a:spLocks noGrp="1"/>
          </p:cNvSpPr>
          <p:nvPr>
            <p:ph type="title"/>
          </p:nvPr>
        </p:nvSpPr>
        <p:spPr/>
        <p:txBody>
          <a:bodyPr/>
          <a:lstStyle/>
          <a:p>
            <a:r>
              <a:rPr lang="en-IN"/>
              <a:t>Feature Selection – United Kingdom</a:t>
            </a:r>
          </a:p>
        </p:txBody>
      </p:sp>
      <p:pic>
        <p:nvPicPr>
          <p:cNvPr id="12290" name="Picture 2">
            <a:extLst>
              <a:ext uri="{FF2B5EF4-FFF2-40B4-BE49-F238E27FC236}">
                <a16:creationId xmlns:a16="http://schemas.microsoft.com/office/drawing/2014/main" id="{E0A7B6F8-F81E-46E2-82CE-7CDF0A98D4A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50348" y="1825625"/>
            <a:ext cx="7857810" cy="435133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D982FC9-658F-423D-8DD2-0812B5398AAC}"/>
              </a:ext>
            </a:extLst>
          </p:cNvPr>
          <p:cNvSpPr/>
          <p:nvPr/>
        </p:nvSpPr>
        <p:spPr>
          <a:xfrm>
            <a:off x="4996206" y="4449452"/>
            <a:ext cx="707010" cy="33936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2402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F66A575-7835-4400-BEDE-89F2EF034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C66908A-F8F4-4FB4-8F22-C888DF443E3B}"/>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a:solidFill>
                  <a:srgbClr val="FFFFFF"/>
                </a:solidFill>
              </a:rPr>
              <a:t>Feature Analysis</a:t>
            </a:r>
          </a:p>
        </p:txBody>
      </p:sp>
      <p:pic>
        <p:nvPicPr>
          <p:cNvPr id="5" name="Content Placeholder 4">
            <a:extLst>
              <a:ext uri="{FF2B5EF4-FFF2-40B4-BE49-F238E27FC236}">
                <a16:creationId xmlns:a16="http://schemas.microsoft.com/office/drawing/2014/main" id="{D289FE53-231F-491C-A429-A9C21EF76493}"/>
              </a:ext>
            </a:extLst>
          </p:cNvPr>
          <p:cNvPicPr>
            <a:picLocks noGrp="1" noChangeAspect="1"/>
          </p:cNvPicPr>
          <p:nvPr>
            <p:ph idx="1"/>
          </p:nvPr>
        </p:nvPicPr>
        <p:blipFill rotWithShape="1">
          <a:blip r:embed="rId2"/>
          <a:srcRect r="396"/>
          <a:stretch/>
        </p:blipFill>
        <p:spPr>
          <a:xfrm>
            <a:off x="6096000" y="640080"/>
            <a:ext cx="5459470" cy="5578816"/>
          </a:xfrm>
          <a:prstGeom prst="rect">
            <a:avLst/>
          </a:prstGeom>
        </p:spPr>
      </p:pic>
      <p:sp>
        <p:nvSpPr>
          <p:cNvPr id="3" name="Rectangle 2">
            <a:extLst>
              <a:ext uri="{FF2B5EF4-FFF2-40B4-BE49-F238E27FC236}">
                <a16:creationId xmlns:a16="http://schemas.microsoft.com/office/drawing/2014/main" id="{B84CF51A-CFF1-4860-A93C-ADFA6E8D7569}"/>
              </a:ext>
            </a:extLst>
          </p:cNvPr>
          <p:cNvSpPr/>
          <p:nvPr/>
        </p:nvSpPr>
        <p:spPr>
          <a:xfrm>
            <a:off x="10812544" y="640080"/>
            <a:ext cx="867266" cy="574186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5214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FBD746A-4EB6-4147-980F-4672E6198851}"/>
              </a:ext>
            </a:extLst>
          </p:cNvPr>
          <p:cNvSpPr>
            <a:spLocks noGrp="1"/>
          </p:cNvSpPr>
          <p:nvPr>
            <p:ph type="title"/>
          </p:nvPr>
        </p:nvSpPr>
        <p:spPr>
          <a:xfrm>
            <a:off x="958506" y="800392"/>
            <a:ext cx="10264697" cy="1212102"/>
          </a:xfrm>
        </p:spPr>
        <p:txBody>
          <a:bodyPr>
            <a:normAutofit/>
          </a:bodyPr>
          <a:lstStyle/>
          <a:p>
            <a:r>
              <a:rPr lang="en-IN" sz="4000">
                <a:solidFill>
                  <a:srgbClr val="FFFFFF"/>
                </a:solidFill>
              </a:rPr>
              <a:t>Pre-Processing</a:t>
            </a:r>
          </a:p>
        </p:txBody>
      </p:sp>
      <p:sp>
        <p:nvSpPr>
          <p:cNvPr id="3" name="Content Placeholder 2">
            <a:extLst>
              <a:ext uri="{FF2B5EF4-FFF2-40B4-BE49-F238E27FC236}">
                <a16:creationId xmlns:a16="http://schemas.microsoft.com/office/drawing/2014/main" id="{7A94B1F8-81A1-4335-8802-FB407675E0B0}"/>
              </a:ext>
            </a:extLst>
          </p:cNvPr>
          <p:cNvSpPr>
            <a:spLocks noGrp="1"/>
          </p:cNvSpPr>
          <p:nvPr>
            <p:ph idx="1"/>
          </p:nvPr>
        </p:nvSpPr>
        <p:spPr>
          <a:xfrm>
            <a:off x="1367624" y="2490436"/>
            <a:ext cx="9708995" cy="3567173"/>
          </a:xfrm>
        </p:spPr>
        <p:txBody>
          <a:bodyPr anchor="ctr">
            <a:normAutofit/>
          </a:bodyPr>
          <a:lstStyle/>
          <a:p>
            <a:r>
              <a:rPr lang="en-IN" sz="2400">
                <a:solidFill>
                  <a:srgbClr val="FF0000"/>
                </a:solidFill>
              </a:rPr>
              <a:t>MinMaxScaler</a:t>
            </a:r>
          </a:p>
          <a:p>
            <a:pPr lvl="1"/>
            <a:r>
              <a:rPr lang="en-IN" b="1"/>
              <a:t>WindSpeed</a:t>
            </a:r>
            <a:r>
              <a:rPr lang="en-IN"/>
              <a:t>, </a:t>
            </a:r>
            <a:r>
              <a:rPr lang="en-IN" b="1"/>
              <a:t>Relative Humidity</a:t>
            </a:r>
            <a:r>
              <a:rPr lang="en-IN"/>
              <a:t>, </a:t>
            </a:r>
            <a:r>
              <a:rPr lang="en-IN" b="1"/>
              <a:t>Visibility</a:t>
            </a:r>
            <a:r>
              <a:rPr lang="en-IN"/>
              <a:t> and </a:t>
            </a:r>
            <a:r>
              <a:rPr lang="en-IN" b="1"/>
              <a:t>Cloud Cover </a:t>
            </a:r>
            <a:r>
              <a:rPr lang="en-IN"/>
              <a:t>are in different Scales and have different Measurements. Hence </a:t>
            </a:r>
            <a:r>
              <a:rPr lang="en-IN" b="1"/>
              <a:t>MinMaxScaler</a:t>
            </a:r>
            <a:r>
              <a:rPr lang="en-IN"/>
              <a:t> was used to transform all features into the range </a:t>
            </a:r>
            <a:r>
              <a:rPr lang="en-IN" b="1"/>
              <a:t>[0,1]</a:t>
            </a:r>
          </a:p>
          <a:p>
            <a:pPr lvl="1"/>
            <a:r>
              <a:rPr lang="en-IN"/>
              <a:t>Used for Non-Tree Models such as </a:t>
            </a:r>
            <a:r>
              <a:rPr lang="en-IN" b="1"/>
              <a:t>Support Vector </a:t>
            </a:r>
            <a:r>
              <a:rPr lang="en-IN"/>
              <a:t>Regressor.</a:t>
            </a:r>
          </a:p>
        </p:txBody>
      </p:sp>
    </p:spTree>
    <p:extLst>
      <p:ext uri="{BB962C8B-B14F-4D97-AF65-F5344CB8AC3E}">
        <p14:creationId xmlns:p14="http://schemas.microsoft.com/office/powerpoint/2010/main" val="2195671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DBDFB-6E4B-42C7-9F74-0C8D5DD40C34}"/>
              </a:ext>
            </a:extLst>
          </p:cNvPr>
          <p:cNvSpPr>
            <a:spLocks noGrp="1"/>
          </p:cNvSpPr>
          <p:nvPr>
            <p:ph type="title"/>
          </p:nvPr>
        </p:nvSpPr>
        <p:spPr>
          <a:xfrm>
            <a:off x="649224" y="629266"/>
            <a:ext cx="5102351" cy="1676603"/>
          </a:xfrm>
        </p:spPr>
        <p:txBody>
          <a:bodyPr>
            <a:normAutofit/>
          </a:bodyPr>
          <a:lstStyle/>
          <a:p>
            <a:r>
              <a:rPr lang="en-IN"/>
              <a:t>Parameter Tuning - </a:t>
            </a:r>
            <a:r>
              <a:rPr lang="en-IN" b="1"/>
              <a:t>RandmoizedSearchCV</a:t>
            </a:r>
          </a:p>
        </p:txBody>
      </p:sp>
      <p:sp>
        <p:nvSpPr>
          <p:cNvPr id="3" name="Content Placeholder 2">
            <a:extLst>
              <a:ext uri="{FF2B5EF4-FFF2-40B4-BE49-F238E27FC236}">
                <a16:creationId xmlns:a16="http://schemas.microsoft.com/office/drawing/2014/main" id="{C23571ED-8312-4ADA-B1DB-FBAEAD261A51}"/>
              </a:ext>
            </a:extLst>
          </p:cNvPr>
          <p:cNvSpPr>
            <a:spLocks noGrp="1"/>
          </p:cNvSpPr>
          <p:nvPr>
            <p:ph idx="1"/>
          </p:nvPr>
        </p:nvSpPr>
        <p:spPr>
          <a:xfrm>
            <a:off x="649224" y="2438400"/>
            <a:ext cx="5102351" cy="3785419"/>
          </a:xfrm>
        </p:spPr>
        <p:txBody>
          <a:bodyPr>
            <a:normAutofit fontScale="92500" lnSpcReduction="10000"/>
          </a:bodyPr>
          <a:lstStyle/>
          <a:p>
            <a:pPr marL="0" indent="0">
              <a:buNone/>
            </a:pPr>
            <a:r>
              <a:rPr lang="en-IN" sz="2000"/>
              <a:t>Used for Models like </a:t>
            </a:r>
            <a:r>
              <a:rPr lang="en-IN" sz="2000" b="1"/>
              <a:t>K-Nearest Neighbours</a:t>
            </a:r>
            <a:r>
              <a:rPr lang="en-IN" sz="2000"/>
              <a:t>, </a:t>
            </a:r>
            <a:r>
              <a:rPr lang="en-IN" sz="2000" b="1"/>
              <a:t>Decision Tree </a:t>
            </a:r>
            <a:r>
              <a:rPr lang="en-IN" sz="2000"/>
              <a:t>and </a:t>
            </a:r>
            <a:r>
              <a:rPr lang="en-IN" sz="2000" b="1"/>
              <a:t>Support Vector Regressors </a:t>
            </a:r>
            <a:r>
              <a:rPr lang="en-IN" sz="2000"/>
              <a:t>for selecting best set of parameters.</a:t>
            </a:r>
          </a:p>
          <a:p>
            <a:endParaRPr lang="en-IN" sz="2000"/>
          </a:p>
          <a:p>
            <a:r>
              <a:rPr lang="en-IN" sz="2200"/>
              <a:t>Why </a:t>
            </a:r>
            <a:r>
              <a:rPr lang="en-IN" sz="2200" b="1"/>
              <a:t>RandomizedSearchCV</a:t>
            </a:r>
            <a:r>
              <a:rPr lang="en-IN" sz="2200"/>
              <a:t> is Used</a:t>
            </a:r>
          </a:p>
          <a:p>
            <a:pPr lvl="1"/>
            <a:r>
              <a:rPr lang="en-US" sz="2200"/>
              <a:t>Sets up a grid of hyperparameter values and selects random combinations to train the model and score</a:t>
            </a:r>
          </a:p>
          <a:p>
            <a:pPr lvl="1"/>
            <a:r>
              <a:rPr lang="en-US" sz="2200"/>
              <a:t>Allows us to explicitly control number of parameters that are attempted.</a:t>
            </a:r>
          </a:p>
          <a:p>
            <a:pPr lvl="1"/>
            <a:r>
              <a:rPr lang="en-US" sz="2200"/>
              <a:t>Less costly to execute both in terms of computing power and time.</a:t>
            </a:r>
          </a:p>
          <a:p>
            <a:pPr lvl="1"/>
            <a:r>
              <a:rPr lang="en-US" sz="2200"/>
              <a:t>Picks best result often</a:t>
            </a:r>
            <a:endParaRPr lang="en-IN" sz="2200"/>
          </a:p>
          <a:p>
            <a:endParaRPr lang="en-IN" sz="2000"/>
          </a:p>
          <a:p>
            <a:pPr lvl="1"/>
            <a:endParaRPr lang="en-IN" sz="2000"/>
          </a:p>
        </p:txBody>
      </p:sp>
      <p:sp>
        <p:nvSpPr>
          <p:cNvPr id="15364" name="Rectangle 134">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5361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65"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362" name="Picture 2" descr="Image for post">
            <a:extLst>
              <a:ext uri="{FF2B5EF4-FFF2-40B4-BE49-F238E27FC236}">
                <a16:creationId xmlns:a16="http://schemas.microsoft.com/office/drawing/2014/main" id="{685030D7-6D1F-47AE-8525-C83EB1B816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913" r="3851"/>
          <a:stretch/>
        </p:blipFill>
        <p:spPr bwMode="auto">
          <a:xfrm>
            <a:off x="8182434" y="694945"/>
            <a:ext cx="1959707" cy="2322576"/>
          </a:xfrm>
          <a:prstGeom prst="rect">
            <a:avLst/>
          </a:prstGeom>
          <a:noFill/>
          <a:extLst>
            <a:ext uri="{909E8E84-426E-40DD-AFC4-6F175D3DCCD1}">
              <a14:hiddenFill xmlns:a14="http://schemas.microsoft.com/office/drawing/2010/main">
                <a:solidFill>
                  <a:srgbClr val="FFFFFF"/>
                </a:solidFill>
              </a14:hiddenFill>
            </a:ext>
          </a:extLst>
        </p:spPr>
      </p:pic>
      <p:sp>
        <p:nvSpPr>
          <p:cNvPr id="15366"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Diagram&#10;&#10;Description automatically generated">
            <a:extLst>
              <a:ext uri="{FF2B5EF4-FFF2-40B4-BE49-F238E27FC236}">
                <a16:creationId xmlns:a16="http://schemas.microsoft.com/office/drawing/2014/main" id="{91BDC171-E809-4472-B9F9-7686F1F3B329}"/>
              </a:ext>
            </a:extLst>
          </p:cNvPr>
          <p:cNvPicPr>
            <a:picLocks noChangeAspect="1"/>
          </p:cNvPicPr>
          <p:nvPr/>
        </p:nvPicPr>
        <p:blipFill rotWithShape="1">
          <a:blip r:embed="rId4"/>
          <a:srcRect l="15174" r="-3" b="-3"/>
          <a:stretch/>
        </p:blipFill>
        <p:spPr>
          <a:xfrm>
            <a:off x="8182421" y="3721608"/>
            <a:ext cx="1959734" cy="2322576"/>
          </a:xfrm>
          <a:prstGeom prst="rect">
            <a:avLst/>
          </a:prstGeom>
          <a:effectLst/>
        </p:spPr>
      </p:pic>
    </p:spTree>
    <p:extLst>
      <p:ext uri="{BB962C8B-B14F-4D97-AF65-F5344CB8AC3E}">
        <p14:creationId xmlns:p14="http://schemas.microsoft.com/office/powerpoint/2010/main" val="3395592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C2823-04AC-4F1F-85E7-FEB84CC5A567}"/>
              </a:ext>
            </a:extLst>
          </p:cNvPr>
          <p:cNvSpPr>
            <a:spLocks noGrp="1"/>
          </p:cNvSpPr>
          <p:nvPr>
            <p:ph type="title"/>
          </p:nvPr>
        </p:nvSpPr>
        <p:spPr/>
        <p:txBody>
          <a:bodyPr/>
          <a:lstStyle/>
          <a:p>
            <a:r>
              <a:rPr lang="en-IN"/>
              <a:t>RandomizedSearchCV</a:t>
            </a:r>
          </a:p>
        </p:txBody>
      </p:sp>
      <p:sp>
        <p:nvSpPr>
          <p:cNvPr id="3" name="Content Placeholder 2">
            <a:extLst>
              <a:ext uri="{FF2B5EF4-FFF2-40B4-BE49-F238E27FC236}">
                <a16:creationId xmlns:a16="http://schemas.microsoft.com/office/drawing/2014/main" id="{DDB3123D-A13A-4DAA-9912-DC7FCAFC8A4D}"/>
              </a:ext>
            </a:extLst>
          </p:cNvPr>
          <p:cNvSpPr>
            <a:spLocks noGrp="1"/>
          </p:cNvSpPr>
          <p:nvPr>
            <p:ph idx="1"/>
          </p:nvPr>
        </p:nvSpPr>
        <p:spPr/>
        <p:txBody>
          <a:bodyPr/>
          <a:lstStyle/>
          <a:p>
            <a:r>
              <a:rPr lang="en-IN"/>
              <a:t>Example</a:t>
            </a:r>
          </a:p>
          <a:p>
            <a:pPr lvl="1"/>
            <a:endParaRPr lang="en-IN"/>
          </a:p>
        </p:txBody>
      </p:sp>
      <p:pic>
        <p:nvPicPr>
          <p:cNvPr id="4" name="Picture 3">
            <a:extLst>
              <a:ext uri="{FF2B5EF4-FFF2-40B4-BE49-F238E27FC236}">
                <a16:creationId xmlns:a16="http://schemas.microsoft.com/office/drawing/2014/main" id="{8C15D681-6D6B-47C3-9DB2-A516B32C7433}"/>
              </a:ext>
            </a:extLst>
          </p:cNvPr>
          <p:cNvPicPr>
            <a:picLocks noChangeAspect="1"/>
          </p:cNvPicPr>
          <p:nvPr/>
        </p:nvPicPr>
        <p:blipFill>
          <a:blip r:embed="rId2"/>
          <a:stretch>
            <a:fillRect/>
          </a:stretch>
        </p:blipFill>
        <p:spPr>
          <a:xfrm>
            <a:off x="681037" y="2286166"/>
            <a:ext cx="10829925" cy="3771900"/>
          </a:xfrm>
          <a:prstGeom prst="rect">
            <a:avLst/>
          </a:prstGeom>
        </p:spPr>
      </p:pic>
    </p:spTree>
    <p:extLst>
      <p:ext uri="{BB962C8B-B14F-4D97-AF65-F5344CB8AC3E}">
        <p14:creationId xmlns:p14="http://schemas.microsoft.com/office/powerpoint/2010/main" val="26106395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3A58148-D452-4F6F-A2FE-EED968DE1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86463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E557BA-0E9E-482B-AAFE-5B9A40CA32B3}"/>
              </a:ext>
            </a:extLst>
          </p:cNvPr>
          <p:cNvSpPr>
            <a:spLocks noGrp="1"/>
          </p:cNvSpPr>
          <p:nvPr>
            <p:ph type="title"/>
          </p:nvPr>
        </p:nvSpPr>
        <p:spPr>
          <a:xfrm>
            <a:off x="312724" y="3433763"/>
            <a:ext cx="3197013" cy="2743200"/>
          </a:xfrm>
        </p:spPr>
        <p:txBody>
          <a:bodyPr anchor="t">
            <a:normAutofit/>
          </a:bodyPr>
          <a:lstStyle/>
          <a:p>
            <a:pPr algn="ctr"/>
            <a:r>
              <a:rPr lang="en-IN" sz="4800">
                <a:solidFill>
                  <a:schemeClr val="bg1"/>
                </a:solidFill>
              </a:rPr>
              <a:t>Evaluation Metrics</a:t>
            </a:r>
          </a:p>
        </p:txBody>
      </p:sp>
      <p:pic>
        <p:nvPicPr>
          <p:cNvPr id="16" name="Graphic 15" descr="Ruler">
            <a:extLst>
              <a:ext uri="{FF2B5EF4-FFF2-40B4-BE49-F238E27FC236}">
                <a16:creationId xmlns:a16="http://schemas.microsoft.com/office/drawing/2014/main" id="{3AF1EB7C-168D-4BB5-8E1F-7B35236604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02271" y="2122544"/>
            <a:ext cx="914400" cy="914400"/>
          </a:xfrm>
          <a:prstGeom prst="rect">
            <a:avLst/>
          </a:prstGeom>
        </p:spPr>
      </p:pic>
      <p:sp>
        <p:nvSpPr>
          <p:cNvPr id="3" name="Content Placeholder 2">
            <a:extLst>
              <a:ext uri="{FF2B5EF4-FFF2-40B4-BE49-F238E27FC236}">
                <a16:creationId xmlns:a16="http://schemas.microsoft.com/office/drawing/2014/main" id="{B89CD35B-CB2E-4D03-BABF-A5E3F747C68D}"/>
              </a:ext>
            </a:extLst>
          </p:cNvPr>
          <p:cNvSpPr>
            <a:spLocks noGrp="1"/>
          </p:cNvSpPr>
          <p:nvPr>
            <p:ph idx="1"/>
          </p:nvPr>
        </p:nvSpPr>
        <p:spPr>
          <a:xfrm>
            <a:off x="4330719" y="641615"/>
            <a:ext cx="7289799" cy="5533496"/>
          </a:xfrm>
        </p:spPr>
        <p:txBody>
          <a:bodyPr anchor="ctr">
            <a:normAutofit/>
          </a:bodyPr>
          <a:lstStyle/>
          <a:p>
            <a:r>
              <a:rPr lang="en-IN" b="1"/>
              <a:t>Root Mean Square Error(RMSE) </a:t>
            </a:r>
            <a:r>
              <a:rPr lang="en-IN"/>
              <a:t>– Difference between Train and Test Set</a:t>
            </a:r>
          </a:p>
          <a:p>
            <a:r>
              <a:rPr lang="en-IN" b="1"/>
              <a:t>R2 Square </a:t>
            </a:r>
            <a:r>
              <a:rPr lang="en-IN"/>
              <a:t>– Test Set</a:t>
            </a:r>
          </a:p>
        </p:txBody>
      </p:sp>
    </p:spTree>
    <p:extLst>
      <p:ext uri="{BB962C8B-B14F-4D97-AF65-F5344CB8AC3E}">
        <p14:creationId xmlns:p14="http://schemas.microsoft.com/office/powerpoint/2010/main" val="31881166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6"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BE0F9B-1295-4D7A-8CF1-7D457049505A}"/>
              </a:ext>
            </a:extLst>
          </p:cNvPr>
          <p:cNvSpPr>
            <a:spLocks noGrp="1"/>
          </p:cNvSpPr>
          <p:nvPr>
            <p:ph type="title"/>
          </p:nvPr>
        </p:nvSpPr>
        <p:spPr>
          <a:xfrm>
            <a:off x="966952" y="1204108"/>
            <a:ext cx="2669406" cy="1781175"/>
          </a:xfrm>
        </p:spPr>
        <p:txBody>
          <a:bodyPr>
            <a:normAutofit/>
          </a:bodyPr>
          <a:lstStyle/>
          <a:p>
            <a:r>
              <a:rPr lang="en-IN" sz="3200">
                <a:solidFill>
                  <a:srgbClr val="FFFFFF"/>
                </a:solidFill>
              </a:rPr>
              <a:t>Cross Validation on Train</a:t>
            </a:r>
          </a:p>
        </p:txBody>
      </p:sp>
      <p:pic>
        <p:nvPicPr>
          <p:cNvPr id="5" name="Picture 10">
            <a:extLst>
              <a:ext uri="{FF2B5EF4-FFF2-40B4-BE49-F238E27FC236}">
                <a16:creationId xmlns:a16="http://schemas.microsoft.com/office/drawing/2014/main" id="{B6B11C4C-1DF5-49B0-A3C4-F9D4A6E3018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421275" y="407036"/>
            <a:ext cx="3605125" cy="3034663"/>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a:extLst>
              <a:ext uri="{FF2B5EF4-FFF2-40B4-BE49-F238E27FC236}">
                <a16:creationId xmlns:a16="http://schemas.microsoft.com/office/drawing/2014/main" id="{E1868603-801E-465A-98B3-EB5ACF06DC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3482746"/>
            <a:ext cx="3657600" cy="2619375"/>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a:extLst>
              <a:ext uri="{FF2B5EF4-FFF2-40B4-BE49-F238E27FC236}">
                <a16:creationId xmlns:a16="http://schemas.microsoft.com/office/drawing/2014/main" id="{55FF22B1-3548-41D5-A8F1-0BA93A9C1A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6244" y="3482746"/>
            <a:ext cx="3657600" cy="2619375"/>
          </a:xfrm>
          <a:prstGeom prst="rect">
            <a:avLst/>
          </a:prstGeom>
          <a:noFill/>
          <a:extLst>
            <a:ext uri="{909E8E84-426E-40DD-AFC4-6F175D3DCCD1}">
              <a14:hiddenFill xmlns:a14="http://schemas.microsoft.com/office/drawing/2010/main">
                <a:solidFill>
                  <a:srgbClr val="FFFFFF"/>
                </a:solidFill>
              </a14:hiddenFill>
            </a:ext>
          </a:extLst>
        </p:spPr>
      </p:pic>
      <p:pic>
        <p:nvPicPr>
          <p:cNvPr id="4118" name="Picture 22">
            <a:extLst>
              <a:ext uri="{FF2B5EF4-FFF2-40B4-BE49-F238E27FC236}">
                <a16:creationId xmlns:a16="http://schemas.microsoft.com/office/drawing/2014/main" id="{9075B811-C537-4378-BA92-E009B4855F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6244" y="428402"/>
            <a:ext cx="3804270" cy="2724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441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0">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2">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6" name="Rectangle 24">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7" descr="Diagram&#10;&#10;Description automatically generated">
            <a:extLst>
              <a:ext uri="{FF2B5EF4-FFF2-40B4-BE49-F238E27FC236}">
                <a16:creationId xmlns:a16="http://schemas.microsoft.com/office/drawing/2014/main" id="{E3B3C06F-7168-4848-9332-E1EC8F789E26}"/>
              </a:ext>
            </a:extLst>
          </p:cNvPr>
          <p:cNvPicPr>
            <a:picLocks noChangeAspect="1"/>
          </p:cNvPicPr>
          <p:nvPr/>
        </p:nvPicPr>
        <p:blipFill rotWithShape="1">
          <a:blip r:embed="rId2"/>
          <a:srcRect l="5283" t="-232" r="5670" b="1382"/>
          <a:stretch/>
        </p:blipFill>
        <p:spPr>
          <a:xfrm>
            <a:off x="427990" y="1715857"/>
            <a:ext cx="7110585" cy="4418884"/>
          </a:xfrm>
          <a:prstGeom prst="rect">
            <a:avLst/>
          </a:prstGeom>
        </p:spPr>
      </p:pic>
      <p:sp>
        <p:nvSpPr>
          <p:cNvPr id="2" name="Title 1">
            <a:extLst>
              <a:ext uri="{FF2B5EF4-FFF2-40B4-BE49-F238E27FC236}">
                <a16:creationId xmlns:a16="http://schemas.microsoft.com/office/drawing/2014/main" id="{F50E3870-17CF-4A99-BFD2-92C814FBB158}"/>
              </a:ext>
            </a:extLst>
          </p:cNvPr>
          <p:cNvSpPr>
            <a:spLocks noGrp="1"/>
          </p:cNvSpPr>
          <p:nvPr>
            <p:ph type="title"/>
          </p:nvPr>
        </p:nvSpPr>
        <p:spPr>
          <a:xfrm>
            <a:off x="429768" y="411480"/>
            <a:ext cx="11201400" cy="1106424"/>
          </a:xfrm>
        </p:spPr>
        <p:txBody>
          <a:bodyPr>
            <a:normAutofit/>
          </a:bodyPr>
          <a:lstStyle/>
          <a:p>
            <a:r>
              <a:rPr lang="en-US" sz="3600">
                <a:cs typeface="Calibri Light"/>
              </a:rPr>
              <a:t>Causes</a:t>
            </a:r>
            <a:endParaRPr lang="en-US" sz="3600"/>
          </a:p>
        </p:txBody>
      </p:sp>
      <p:sp>
        <p:nvSpPr>
          <p:cNvPr id="3" name="Content Placeholder 2">
            <a:extLst>
              <a:ext uri="{FF2B5EF4-FFF2-40B4-BE49-F238E27FC236}">
                <a16:creationId xmlns:a16="http://schemas.microsoft.com/office/drawing/2014/main" id="{F1CCB9CA-9096-4F16-BBD6-30FD5F1574E1}"/>
              </a:ext>
            </a:extLst>
          </p:cNvPr>
          <p:cNvSpPr>
            <a:spLocks noGrp="1"/>
          </p:cNvSpPr>
          <p:nvPr>
            <p:ph idx="1"/>
          </p:nvPr>
        </p:nvSpPr>
        <p:spPr>
          <a:xfrm>
            <a:off x="7758907" y="2019300"/>
            <a:ext cx="3871117" cy="3949700"/>
          </a:xfrm>
        </p:spPr>
        <p:txBody>
          <a:bodyPr vert="horz" wrap="square" lIns="91440" tIns="45720" rIns="91440" bIns="45720" rtlCol="0" anchor="t">
            <a:normAutofit/>
          </a:bodyPr>
          <a:lstStyle/>
          <a:p>
            <a:pPr algn="just"/>
            <a:r>
              <a:rPr lang="en-US">
                <a:ea typeface="+mn-lt"/>
                <a:cs typeface="+mn-lt"/>
              </a:rPr>
              <a:t>Greenhouse gases</a:t>
            </a:r>
            <a:endParaRPr lang="en-US"/>
          </a:p>
          <a:p>
            <a:pPr lvl="1" algn="just"/>
            <a:r>
              <a:rPr lang="en-US" sz="2800">
                <a:ea typeface="+mn-lt"/>
                <a:cs typeface="+mn-lt"/>
              </a:rPr>
              <a:t>An increase in the atmospheric concentrations of </a:t>
            </a:r>
            <a:r>
              <a:rPr lang="en-US" sz="2800" b="1">
                <a:ea typeface="+mn-lt"/>
                <a:cs typeface="+mn-lt"/>
              </a:rPr>
              <a:t>greenhouse</a:t>
            </a:r>
            <a:r>
              <a:rPr lang="en-US" sz="2800">
                <a:ea typeface="+mn-lt"/>
                <a:cs typeface="+mn-lt"/>
              </a:rPr>
              <a:t> gases produces a warming effect.</a:t>
            </a:r>
            <a:endParaRPr lang="en-US" sz="2800">
              <a:cs typeface="Calibri"/>
            </a:endParaRPr>
          </a:p>
          <a:p>
            <a:pPr algn="just"/>
            <a:endParaRPr lang="en-US">
              <a:cs typeface="Calibri"/>
            </a:endParaRPr>
          </a:p>
        </p:txBody>
      </p:sp>
    </p:spTree>
    <p:extLst>
      <p:ext uri="{BB962C8B-B14F-4D97-AF65-F5344CB8AC3E}">
        <p14:creationId xmlns:p14="http://schemas.microsoft.com/office/powerpoint/2010/main" val="25736503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222" name="Picture 6" descr="Chart, line chart&#10;&#10;Description automatically generated">
            <a:extLst>
              <a:ext uri="{FF2B5EF4-FFF2-40B4-BE49-F238E27FC236}">
                <a16:creationId xmlns:a16="http://schemas.microsoft.com/office/drawing/2014/main" id="{ACA29FDB-BCDF-4ADE-98D3-4F110DCF74C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35000" y="1765300"/>
            <a:ext cx="5156200" cy="4165600"/>
          </a:xfrm>
          <a:prstGeom prst="rect">
            <a:avLst/>
          </a:prstGeom>
          <a:extLst>
            <a:ext uri="{909E8E84-426E-40DD-AFC4-6F175D3DCCD1}">
              <a14:hiddenFill xmlns:a14="http://schemas.microsoft.com/office/drawing/2010/main">
                <a:solidFill>
                  <a:srgbClr val="FFFFFF"/>
                </a:solidFill>
              </a14:hiddenFill>
            </a:ext>
          </a:extLst>
        </p:spPr>
      </p:pic>
      <p:pic>
        <p:nvPicPr>
          <p:cNvPr id="9220" name="Picture 4" descr="Chart, line chart&#10;&#10;Description automatically generated">
            <a:extLst>
              <a:ext uri="{FF2B5EF4-FFF2-40B4-BE49-F238E27FC236}">
                <a16:creationId xmlns:a16="http://schemas.microsoft.com/office/drawing/2014/main" id="{3BA7E8B5-0561-480F-9E35-C61B0EF6CD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4700" y="1765300"/>
            <a:ext cx="5664200" cy="4165600"/>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1731251-78A7-4C5C-BA0F-208EA4C3C24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Actual vs Predicted</a:t>
            </a:r>
          </a:p>
        </p:txBody>
      </p:sp>
    </p:spTree>
    <p:extLst>
      <p:ext uri="{BB962C8B-B14F-4D97-AF65-F5344CB8AC3E}">
        <p14:creationId xmlns:p14="http://schemas.microsoft.com/office/powerpoint/2010/main" val="4183492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22"/>
                                        </p:tgtEl>
                                        <p:attrNameLst>
                                          <p:attrName>style.visibility</p:attrName>
                                        </p:attrNameLst>
                                      </p:cBhvr>
                                      <p:to>
                                        <p:strVal val="visible"/>
                                      </p:to>
                                    </p:set>
                                    <p:anim calcmode="lin" valueType="num">
                                      <p:cBhvr additive="base">
                                        <p:cTn id="7" dur="500" fill="hold"/>
                                        <p:tgtEl>
                                          <p:spTgt spid="9222"/>
                                        </p:tgtEl>
                                        <p:attrNameLst>
                                          <p:attrName>ppt_x</p:attrName>
                                        </p:attrNameLst>
                                      </p:cBhvr>
                                      <p:tavLst>
                                        <p:tav tm="0">
                                          <p:val>
                                            <p:strVal val="#ppt_x"/>
                                          </p:val>
                                        </p:tav>
                                        <p:tav tm="100000">
                                          <p:val>
                                            <p:strVal val="#ppt_x"/>
                                          </p:val>
                                        </p:tav>
                                      </p:tavLst>
                                    </p:anim>
                                    <p:anim calcmode="lin" valueType="num">
                                      <p:cBhvr additive="base">
                                        <p:cTn id="8" dur="500" fill="hold"/>
                                        <p:tgtEl>
                                          <p:spTgt spid="92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220"/>
                                        </p:tgtEl>
                                        <p:attrNameLst>
                                          <p:attrName>style.visibility</p:attrName>
                                        </p:attrNameLst>
                                      </p:cBhvr>
                                      <p:to>
                                        <p:strVal val="visible"/>
                                      </p:to>
                                    </p:set>
                                    <p:anim calcmode="lin" valueType="num">
                                      <p:cBhvr additive="base">
                                        <p:cTn id="13" dur="500" fill="hold"/>
                                        <p:tgtEl>
                                          <p:spTgt spid="9220"/>
                                        </p:tgtEl>
                                        <p:attrNameLst>
                                          <p:attrName>ppt_x</p:attrName>
                                        </p:attrNameLst>
                                      </p:cBhvr>
                                      <p:tavLst>
                                        <p:tav tm="0">
                                          <p:val>
                                            <p:strVal val="#ppt_x"/>
                                          </p:val>
                                        </p:tav>
                                        <p:tav tm="100000">
                                          <p:val>
                                            <p:strVal val="#ppt_x"/>
                                          </p:val>
                                        </p:tav>
                                      </p:tavLst>
                                    </p:anim>
                                    <p:anim calcmode="lin" valueType="num">
                                      <p:cBhvr additive="base">
                                        <p:cTn id="14" dur="500" fill="hold"/>
                                        <p:tgtEl>
                                          <p:spTgt spid="92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42" name="Picture 2" descr="Chart, line chart&#10;&#10;Description automatically generated">
            <a:extLst>
              <a:ext uri="{FF2B5EF4-FFF2-40B4-BE49-F238E27FC236}">
                <a16:creationId xmlns:a16="http://schemas.microsoft.com/office/drawing/2014/main" id="{4566FD3C-A47A-4A29-AE3F-BA47DE121D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16000" y="2374900"/>
            <a:ext cx="4457700" cy="3606800"/>
          </a:xfrm>
          <a:prstGeom prst="rect">
            <a:avLst/>
          </a:prstGeom>
          <a:extLst>
            <a:ext uri="{909E8E84-426E-40DD-AFC4-6F175D3DCCD1}">
              <a14:hiddenFill xmlns:a14="http://schemas.microsoft.com/office/drawing/2010/main">
                <a:solidFill>
                  <a:srgbClr val="FFFFFF"/>
                </a:solidFill>
              </a14:hiddenFill>
            </a:ext>
          </a:extLst>
        </p:spPr>
      </p:pic>
      <p:pic>
        <p:nvPicPr>
          <p:cNvPr id="10244" name="Picture 4" descr="Chart, line chart&#10;&#10;Description automatically generated">
            <a:extLst>
              <a:ext uri="{FF2B5EF4-FFF2-40B4-BE49-F238E27FC236}">
                <a16:creationId xmlns:a16="http://schemas.microsoft.com/office/drawing/2014/main" id="{B5F236C7-E413-4963-82F7-BAC6EFBB2A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9900" y="2374900"/>
            <a:ext cx="5575300" cy="3606800"/>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3180D29-774D-4181-B53A-A447811A725A}"/>
              </a:ext>
            </a:extLst>
          </p:cNvPr>
          <p:cNvSpPr>
            <a:spLocks noGrp="1"/>
          </p:cNvSpPr>
          <p:nvPr>
            <p:ph type="title"/>
          </p:nvPr>
        </p:nvSpPr>
        <p:spPr>
          <a:xfrm>
            <a:off x="870204" y="606564"/>
            <a:ext cx="10451592" cy="1325563"/>
          </a:xfrm>
        </p:spPr>
        <p:txBody>
          <a:bodyPr anchor="ctr">
            <a:normAutofit/>
          </a:bodyPr>
          <a:lstStyle/>
          <a:p>
            <a:r>
              <a:rPr lang="en-IN"/>
              <a:t>Actual vs Predicted Continued..</a:t>
            </a:r>
          </a:p>
        </p:txBody>
      </p:sp>
    </p:spTree>
    <p:extLst>
      <p:ext uri="{BB962C8B-B14F-4D97-AF65-F5344CB8AC3E}">
        <p14:creationId xmlns:p14="http://schemas.microsoft.com/office/powerpoint/2010/main" val="168961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 calcmode="lin" valueType="num">
                                      <p:cBhvr additive="base">
                                        <p:cTn id="7" dur="500" fill="hold"/>
                                        <p:tgtEl>
                                          <p:spTgt spid="10242"/>
                                        </p:tgtEl>
                                        <p:attrNameLst>
                                          <p:attrName>ppt_x</p:attrName>
                                        </p:attrNameLst>
                                      </p:cBhvr>
                                      <p:tavLst>
                                        <p:tav tm="0">
                                          <p:val>
                                            <p:strVal val="#ppt_x"/>
                                          </p:val>
                                        </p:tav>
                                        <p:tav tm="100000">
                                          <p:val>
                                            <p:strVal val="#ppt_x"/>
                                          </p:val>
                                        </p:tav>
                                      </p:tavLst>
                                    </p:anim>
                                    <p:anim calcmode="lin" valueType="num">
                                      <p:cBhvr additive="base">
                                        <p:cTn id="8" dur="500" fill="hold"/>
                                        <p:tgtEl>
                                          <p:spTgt spid="1024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44"/>
                                        </p:tgtEl>
                                        <p:attrNameLst>
                                          <p:attrName>style.visibility</p:attrName>
                                        </p:attrNameLst>
                                      </p:cBhvr>
                                      <p:to>
                                        <p:strVal val="visible"/>
                                      </p:to>
                                    </p:set>
                                    <p:anim calcmode="lin" valueType="num">
                                      <p:cBhvr additive="base">
                                        <p:cTn id="13" dur="500" fill="hold"/>
                                        <p:tgtEl>
                                          <p:spTgt spid="10244"/>
                                        </p:tgtEl>
                                        <p:attrNameLst>
                                          <p:attrName>ppt_x</p:attrName>
                                        </p:attrNameLst>
                                      </p:cBhvr>
                                      <p:tavLst>
                                        <p:tav tm="0">
                                          <p:val>
                                            <p:strVal val="#ppt_x"/>
                                          </p:val>
                                        </p:tav>
                                        <p:tav tm="100000">
                                          <p:val>
                                            <p:strVal val="#ppt_x"/>
                                          </p:val>
                                        </p:tav>
                                      </p:tavLst>
                                    </p:anim>
                                    <p:anim calcmode="lin" valueType="num">
                                      <p:cBhvr additive="base">
                                        <p:cTn id="14" dur="500" fill="hold"/>
                                        <p:tgtEl>
                                          <p:spTgt spid="102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D3A9E89-033E-4C4A-8C41-416DABFFD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78" name="Rectangle 72">
            <a:extLst>
              <a:ext uri="{FF2B5EF4-FFF2-40B4-BE49-F238E27FC236}">
                <a16:creationId xmlns:a16="http://schemas.microsoft.com/office/drawing/2014/main" id="{86293361-111E-427D-8E5B-256944AC8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4588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585C90E-F32E-4DEC-8652-5FB44A76EA5E}"/>
              </a:ext>
            </a:extLst>
          </p:cNvPr>
          <p:cNvSpPr>
            <a:spLocks noGrp="1"/>
          </p:cNvSpPr>
          <p:nvPr>
            <p:ph type="title"/>
          </p:nvPr>
        </p:nvSpPr>
        <p:spPr>
          <a:xfrm>
            <a:off x="7763256" y="1122363"/>
            <a:ext cx="3834384" cy="2902882"/>
          </a:xfrm>
        </p:spPr>
        <p:txBody>
          <a:bodyPr vert="horz" lIns="91440" tIns="45720" rIns="91440" bIns="45720" rtlCol="0" anchor="b">
            <a:normAutofit/>
          </a:bodyPr>
          <a:lstStyle/>
          <a:p>
            <a:r>
              <a:rPr lang="en-US" sz="4800"/>
              <a:t>Cross Validation Score Mean</a:t>
            </a:r>
          </a:p>
        </p:txBody>
      </p:sp>
      <p:grpSp>
        <p:nvGrpSpPr>
          <p:cNvPr id="75" name="Group 74">
            <a:extLst>
              <a:ext uri="{FF2B5EF4-FFF2-40B4-BE49-F238E27FC236}">
                <a16:creationId xmlns:a16="http://schemas.microsoft.com/office/drawing/2014/main" id="{FCDE997A-E6D1-4881-88E5-269E5AC3DD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63256" y="73152"/>
            <a:ext cx="1178966" cy="232963"/>
            <a:chOff x="7763256" y="73152"/>
            <a:chExt cx="1178966" cy="232963"/>
          </a:xfrm>
        </p:grpSpPr>
        <p:sp>
          <p:nvSpPr>
            <p:cNvPr id="76" name="Rectangle 64">
              <a:extLst>
                <a:ext uri="{FF2B5EF4-FFF2-40B4-BE49-F238E27FC236}">
                  <a16:creationId xmlns:a16="http://schemas.microsoft.com/office/drawing/2014/main" id="{C5A17791-3735-41AA-BC18-9EE281D2B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66">
              <a:extLst>
                <a:ext uri="{FF2B5EF4-FFF2-40B4-BE49-F238E27FC236}">
                  <a16:creationId xmlns:a16="http://schemas.microsoft.com/office/drawing/2014/main" id="{F95E12FB-5FC2-40B9-A965-8D75253579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64">
              <a:extLst>
                <a:ext uri="{FF2B5EF4-FFF2-40B4-BE49-F238E27FC236}">
                  <a16:creationId xmlns:a16="http://schemas.microsoft.com/office/drawing/2014/main" id="{E8C32A1A-9FA0-41F6-9AFF-8ECB7FAEDF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66">
              <a:extLst>
                <a:ext uri="{FF2B5EF4-FFF2-40B4-BE49-F238E27FC236}">
                  <a16:creationId xmlns:a16="http://schemas.microsoft.com/office/drawing/2014/main" id="{7CF33DCF-317C-4DA0-AB10-D7FFD765B5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64">
              <a:extLst>
                <a:ext uri="{FF2B5EF4-FFF2-40B4-BE49-F238E27FC236}">
                  <a16:creationId xmlns:a16="http://schemas.microsoft.com/office/drawing/2014/main" id="{2903C14D-D613-4770-8686-F92B1DD38F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66">
              <a:extLst>
                <a:ext uri="{FF2B5EF4-FFF2-40B4-BE49-F238E27FC236}">
                  <a16:creationId xmlns:a16="http://schemas.microsoft.com/office/drawing/2014/main" id="{D5F133F7-E38D-4DA1-99C1-86F681CA3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64">
              <a:extLst>
                <a:ext uri="{FF2B5EF4-FFF2-40B4-BE49-F238E27FC236}">
                  <a16:creationId xmlns:a16="http://schemas.microsoft.com/office/drawing/2014/main" id="{5CAB3553-58B3-4262-BE0D-58D7CA75B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66">
              <a:extLst>
                <a:ext uri="{FF2B5EF4-FFF2-40B4-BE49-F238E27FC236}">
                  <a16:creationId xmlns:a16="http://schemas.microsoft.com/office/drawing/2014/main" id="{9D1B417A-9677-4C16-A473-B9683700F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64">
              <a:extLst>
                <a:ext uri="{FF2B5EF4-FFF2-40B4-BE49-F238E27FC236}">
                  <a16:creationId xmlns:a16="http://schemas.microsoft.com/office/drawing/2014/main" id="{7302AEA5-098D-4C81-88C5-07902BF9C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66">
              <a:extLst>
                <a:ext uri="{FF2B5EF4-FFF2-40B4-BE49-F238E27FC236}">
                  <a16:creationId xmlns:a16="http://schemas.microsoft.com/office/drawing/2014/main" id="{7C4E3ACA-8B17-422E-90A9-7586D06E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64">
              <a:extLst>
                <a:ext uri="{FF2B5EF4-FFF2-40B4-BE49-F238E27FC236}">
                  <a16:creationId xmlns:a16="http://schemas.microsoft.com/office/drawing/2014/main" id="{BD4A1ED5-82F7-4465-9B76-3F80A489F3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66">
              <a:extLst>
                <a:ext uri="{FF2B5EF4-FFF2-40B4-BE49-F238E27FC236}">
                  <a16:creationId xmlns:a16="http://schemas.microsoft.com/office/drawing/2014/main" id="{69D1CC06-3A23-41C0-8EBB-28E61278E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64">
              <a:extLst>
                <a:ext uri="{FF2B5EF4-FFF2-40B4-BE49-F238E27FC236}">
                  <a16:creationId xmlns:a16="http://schemas.microsoft.com/office/drawing/2014/main" id="{462044AD-4120-4B1C-B41A-A45DA5551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66">
              <a:extLst>
                <a:ext uri="{FF2B5EF4-FFF2-40B4-BE49-F238E27FC236}">
                  <a16:creationId xmlns:a16="http://schemas.microsoft.com/office/drawing/2014/main" id="{30623D13-D545-4F2E-8425-E59D1BEF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64">
              <a:extLst>
                <a:ext uri="{FF2B5EF4-FFF2-40B4-BE49-F238E27FC236}">
                  <a16:creationId xmlns:a16="http://schemas.microsoft.com/office/drawing/2014/main" id="{E139ADAB-729A-4C31-B7E7-2532FF3FB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66">
              <a:extLst>
                <a:ext uri="{FF2B5EF4-FFF2-40B4-BE49-F238E27FC236}">
                  <a16:creationId xmlns:a16="http://schemas.microsoft.com/office/drawing/2014/main" id="{C7589FD1-9BFF-4E61-8C5E-8CF2AF79A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64">
              <a:extLst>
                <a:ext uri="{FF2B5EF4-FFF2-40B4-BE49-F238E27FC236}">
                  <a16:creationId xmlns:a16="http://schemas.microsoft.com/office/drawing/2014/main" id="{5F53515D-4E5F-4534-90F9-BD9DE4786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66">
              <a:extLst>
                <a:ext uri="{FF2B5EF4-FFF2-40B4-BE49-F238E27FC236}">
                  <a16:creationId xmlns:a16="http://schemas.microsoft.com/office/drawing/2014/main" id="{C13CB45B-7C83-43EA-878D-FE9C4593EB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64">
              <a:extLst>
                <a:ext uri="{FF2B5EF4-FFF2-40B4-BE49-F238E27FC236}">
                  <a16:creationId xmlns:a16="http://schemas.microsoft.com/office/drawing/2014/main" id="{38BA5C82-1285-46A1-BA10-254B216636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66">
              <a:extLst>
                <a:ext uri="{FF2B5EF4-FFF2-40B4-BE49-F238E27FC236}">
                  <a16:creationId xmlns:a16="http://schemas.microsoft.com/office/drawing/2014/main" id="{199FE72C-20A3-4FB4-BD67-E7EDF540D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7" name="Rectangle 96">
            <a:extLst>
              <a:ext uri="{FF2B5EF4-FFF2-40B4-BE49-F238E27FC236}">
                <a16:creationId xmlns:a16="http://schemas.microsoft.com/office/drawing/2014/main" id="{78907291-9D6D-4740-81DB-441477BCA2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6">
            <a:extLst>
              <a:ext uri="{FF2B5EF4-FFF2-40B4-BE49-F238E27FC236}">
                <a16:creationId xmlns:a16="http://schemas.microsoft.com/office/drawing/2014/main" id="{EB03D311-DC81-4A9A-9086-8F76CEEE48B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05201" y="931322"/>
            <a:ext cx="695500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965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9" name="Rectangle 139">
            <a:extLst>
              <a:ext uri="{FF2B5EF4-FFF2-40B4-BE49-F238E27FC236}">
                <a16:creationId xmlns:a16="http://schemas.microsoft.com/office/drawing/2014/main" id="{9D3A9E89-033E-4C4A-8C41-416DABFFD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0" name="Rectangle 141">
            <a:extLst>
              <a:ext uri="{FF2B5EF4-FFF2-40B4-BE49-F238E27FC236}">
                <a16:creationId xmlns:a16="http://schemas.microsoft.com/office/drawing/2014/main" id="{86293361-111E-427D-8E5B-256944AC8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4588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F0A314D-78B9-4047-A324-46A48ADF5041}"/>
              </a:ext>
            </a:extLst>
          </p:cNvPr>
          <p:cNvSpPr>
            <a:spLocks noGrp="1"/>
          </p:cNvSpPr>
          <p:nvPr>
            <p:ph type="title"/>
          </p:nvPr>
        </p:nvSpPr>
        <p:spPr>
          <a:xfrm>
            <a:off x="7763256" y="1122363"/>
            <a:ext cx="3834384" cy="2902882"/>
          </a:xfrm>
        </p:spPr>
        <p:txBody>
          <a:bodyPr vert="horz" lIns="91440" tIns="45720" rIns="91440" bIns="45720" rtlCol="0" anchor="b">
            <a:normAutofit/>
          </a:bodyPr>
          <a:lstStyle/>
          <a:p>
            <a:r>
              <a:rPr lang="en-US" sz="4800"/>
              <a:t>Comparision of Models -</a:t>
            </a:r>
          </a:p>
        </p:txBody>
      </p:sp>
      <p:grpSp>
        <p:nvGrpSpPr>
          <p:cNvPr id="5131" name="Group 143">
            <a:extLst>
              <a:ext uri="{FF2B5EF4-FFF2-40B4-BE49-F238E27FC236}">
                <a16:creationId xmlns:a16="http://schemas.microsoft.com/office/drawing/2014/main" id="{FCDE997A-E6D1-4881-88E5-269E5AC3DD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63256" y="73152"/>
            <a:ext cx="1178966" cy="232963"/>
            <a:chOff x="7763256" y="73152"/>
            <a:chExt cx="1178966" cy="232963"/>
          </a:xfrm>
        </p:grpSpPr>
        <p:sp>
          <p:nvSpPr>
            <p:cNvPr id="145" name="Rectangle 64">
              <a:extLst>
                <a:ext uri="{FF2B5EF4-FFF2-40B4-BE49-F238E27FC236}">
                  <a16:creationId xmlns:a16="http://schemas.microsoft.com/office/drawing/2014/main" id="{C5A17791-3735-41AA-BC18-9EE281D2B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2" name="Rectangle 66">
              <a:extLst>
                <a:ext uri="{FF2B5EF4-FFF2-40B4-BE49-F238E27FC236}">
                  <a16:creationId xmlns:a16="http://schemas.microsoft.com/office/drawing/2014/main" id="{F95E12FB-5FC2-40B9-A965-8D75253579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64">
              <a:extLst>
                <a:ext uri="{FF2B5EF4-FFF2-40B4-BE49-F238E27FC236}">
                  <a16:creationId xmlns:a16="http://schemas.microsoft.com/office/drawing/2014/main" id="{E8C32A1A-9FA0-41F6-9AFF-8ECB7FAEDF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66">
              <a:extLst>
                <a:ext uri="{FF2B5EF4-FFF2-40B4-BE49-F238E27FC236}">
                  <a16:creationId xmlns:a16="http://schemas.microsoft.com/office/drawing/2014/main" id="{7CF33DCF-317C-4DA0-AB10-D7FFD765B5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64">
              <a:extLst>
                <a:ext uri="{FF2B5EF4-FFF2-40B4-BE49-F238E27FC236}">
                  <a16:creationId xmlns:a16="http://schemas.microsoft.com/office/drawing/2014/main" id="{2903C14D-D613-4770-8686-F92B1DD38F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66">
              <a:extLst>
                <a:ext uri="{FF2B5EF4-FFF2-40B4-BE49-F238E27FC236}">
                  <a16:creationId xmlns:a16="http://schemas.microsoft.com/office/drawing/2014/main" id="{D5F133F7-E38D-4DA1-99C1-86F681CA3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64">
              <a:extLst>
                <a:ext uri="{FF2B5EF4-FFF2-40B4-BE49-F238E27FC236}">
                  <a16:creationId xmlns:a16="http://schemas.microsoft.com/office/drawing/2014/main" id="{5CAB3553-58B3-4262-BE0D-58D7CA75B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66">
              <a:extLst>
                <a:ext uri="{FF2B5EF4-FFF2-40B4-BE49-F238E27FC236}">
                  <a16:creationId xmlns:a16="http://schemas.microsoft.com/office/drawing/2014/main" id="{9D1B417A-9677-4C16-A473-B9683700F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64">
              <a:extLst>
                <a:ext uri="{FF2B5EF4-FFF2-40B4-BE49-F238E27FC236}">
                  <a16:creationId xmlns:a16="http://schemas.microsoft.com/office/drawing/2014/main" id="{7302AEA5-098D-4C81-88C5-07902BF9C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66">
              <a:extLst>
                <a:ext uri="{FF2B5EF4-FFF2-40B4-BE49-F238E27FC236}">
                  <a16:creationId xmlns:a16="http://schemas.microsoft.com/office/drawing/2014/main" id="{7C4E3ACA-8B17-422E-90A9-7586D06E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64">
              <a:extLst>
                <a:ext uri="{FF2B5EF4-FFF2-40B4-BE49-F238E27FC236}">
                  <a16:creationId xmlns:a16="http://schemas.microsoft.com/office/drawing/2014/main" id="{BD4A1ED5-82F7-4465-9B76-3F80A489F3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66">
              <a:extLst>
                <a:ext uri="{FF2B5EF4-FFF2-40B4-BE49-F238E27FC236}">
                  <a16:creationId xmlns:a16="http://schemas.microsoft.com/office/drawing/2014/main" id="{69D1CC06-3A23-41C0-8EBB-28E61278E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64">
              <a:extLst>
                <a:ext uri="{FF2B5EF4-FFF2-40B4-BE49-F238E27FC236}">
                  <a16:creationId xmlns:a16="http://schemas.microsoft.com/office/drawing/2014/main" id="{462044AD-4120-4B1C-B41A-A45DA5551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66">
              <a:extLst>
                <a:ext uri="{FF2B5EF4-FFF2-40B4-BE49-F238E27FC236}">
                  <a16:creationId xmlns:a16="http://schemas.microsoft.com/office/drawing/2014/main" id="{30623D13-D545-4F2E-8425-E59D1BEF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64">
              <a:extLst>
                <a:ext uri="{FF2B5EF4-FFF2-40B4-BE49-F238E27FC236}">
                  <a16:creationId xmlns:a16="http://schemas.microsoft.com/office/drawing/2014/main" id="{E139ADAB-729A-4C31-B7E7-2532FF3FB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66">
              <a:extLst>
                <a:ext uri="{FF2B5EF4-FFF2-40B4-BE49-F238E27FC236}">
                  <a16:creationId xmlns:a16="http://schemas.microsoft.com/office/drawing/2014/main" id="{C7589FD1-9BFF-4E61-8C5E-8CF2AF79A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64">
              <a:extLst>
                <a:ext uri="{FF2B5EF4-FFF2-40B4-BE49-F238E27FC236}">
                  <a16:creationId xmlns:a16="http://schemas.microsoft.com/office/drawing/2014/main" id="{5F53515D-4E5F-4534-90F9-BD9DE4786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66">
              <a:extLst>
                <a:ext uri="{FF2B5EF4-FFF2-40B4-BE49-F238E27FC236}">
                  <a16:creationId xmlns:a16="http://schemas.microsoft.com/office/drawing/2014/main" id="{C13CB45B-7C83-43EA-878D-FE9C4593EB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64">
              <a:extLst>
                <a:ext uri="{FF2B5EF4-FFF2-40B4-BE49-F238E27FC236}">
                  <a16:creationId xmlns:a16="http://schemas.microsoft.com/office/drawing/2014/main" id="{38BA5C82-1285-46A1-BA10-254B216636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66">
              <a:extLst>
                <a:ext uri="{FF2B5EF4-FFF2-40B4-BE49-F238E27FC236}">
                  <a16:creationId xmlns:a16="http://schemas.microsoft.com/office/drawing/2014/main" id="{199FE72C-20A3-4FB4-BD67-E7EDF540D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6" name="Picture 4" descr="Chart, bar chart&#10;&#10;Description automatically generated">
            <a:extLst>
              <a:ext uri="{FF2B5EF4-FFF2-40B4-BE49-F238E27FC236}">
                <a16:creationId xmlns:a16="http://schemas.microsoft.com/office/drawing/2014/main" id="{C57AB800-FEEB-48F5-A23E-24426F80261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047" r="3163" b="2"/>
          <a:stretch/>
        </p:blipFill>
        <p:spPr bwMode="auto">
          <a:xfrm>
            <a:off x="509517" y="576072"/>
            <a:ext cx="6692560" cy="5522976"/>
          </a:xfrm>
          <a:prstGeom prst="rect">
            <a:avLst/>
          </a:prstGeom>
          <a:noFill/>
          <a:extLst>
            <a:ext uri="{909E8E84-426E-40DD-AFC4-6F175D3DCCD1}">
              <a14:hiddenFill xmlns:a14="http://schemas.microsoft.com/office/drawing/2010/main">
                <a:solidFill>
                  <a:srgbClr val="FFFFFF"/>
                </a:solidFill>
              </a14:hiddenFill>
            </a:ext>
          </a:extLst>
        </p:spPr>
      </p:pic>
      <p:sp>
        <p:nvSpPr>
          <p:cNvPr id="166" name="Rectangle 165">
            <a:extLst>
              <a:ext uri="{FF2B5EF4-FFF2-40B4-BE49-F238E27FC236}">
                <a16:creationId xmlns:a16="http://schemas.microsoft.com/office/drawing/2014/main" id="{78907291-9D6D-4740-81DB-441477BCA2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4680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A314D-78B9-4047-A324-46A48ADF5041}"/>
              </a:ext>
            </a:extLst>
          </p:cNvPr>
          <p:cNvSpPr>
            <a:spLocks noGrp="1"/>
          </p:cNvSpPr>
          <p:nvPr>
            <p:ph type="title"/>
          </p:nvPr>
        </p:nvSpPr>
        <p:spPr>
          <a:xfrm>
            <a:off x="8153400" y="640081"/>
            <a:ext cx="3398518" cy="5255364"/>
          </a:xfrm>
        </p:spPr>
        <p:txBody>
          <a:bodyPr vert="horz" lIns="91440" tIns="45720" rIns="91440" bIns="45720" rtlCol="0" anchor="ctr">
            <a:normAutofit/>
          </a:bodyPr>
          <a:lstStyle/>
          <a:p>
            <a:r>
              <a:rPr lang="en-US" sz="4800"/>
              <a:t>Comparision of Models Contd..</a:t>
            </a:r>
          </a:p>
        </p:txBody>
      </p:sp>
      <p:sp>
        <p:nvSpPr>
          <p:cNvPr id="6148" name="Rectangle 70">
            <a:extLst>
              <a:ext uri="{FF2B5EF4-FFF2-40B4-BE49-F238E27FC236}">
                <a16:creationId xmlns:a16="http://schemas.microsoft.com/office/drawing/2014/main" id="{3FA8EA49-487B-4E62-AC3C-3D4A96EF0A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49" name="Rounded Rectangle 9">
            <a:extLst>
              <a:ext uri="{FF2B5EF4-FFF2-40B4-BE49-F238E27FC236}">
                <a16:creationId xmlns:a16="http://schemas.microsoft.com/office/drawing/2014/main" id="{F3C8D54F-CA08-42F3-9924-FBA3CB680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208" y="484632"/>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146" name="Picture 2" descr="Chart, bar chart&#10;&#10;Description automatically generated">
            <a:extLst>
              <a:ext uri="{FF2B5EF4-FFF2-40B4-BE49-F238E27FC236}">
                <a16:creationId xmlns:a16="http://schemas.microsoft.com/office/drawing/2014/main" id="{665DFCCD-D520-4CCA-BC94-E628603C924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227" r="-2" b="-2"/>
          <a:stretch/>
        </p:blipFill>
        <p:spPr bwMode="auto">
          <a:xfrm>
            <a:off x="951882" y="965595"/>
            <a:ext cx="5632217" cy="4808332"/>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80314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5133BFC-9415-41F6-8912-8F57884A93AE}"/>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kern="1200">
                <a:solidFill>
                  <a:srgbClr val="FFFFFF"/>
                </a:solidFill>
                <a:latin typeface="+mj-lt"/>
                <a:ea typeface="+mj-ea"/>
                <a:cs typeface="+mj-cs"/>
              </a:rPr>
              <a:t>Classification</a:t>
            </a:r>
          </a:p>
        </p:txBody>
      </p:sp>
    </p:spTree>
    <p:extLst>
      <p:ext uri="{BB962C8B-B14F-4D97-AF65-F5344CB8AC3E}">
        <p14:creationId xmlns:p14="http://schemas.microsoft.com/office/powerpoint/2010/main" val="10767806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FFA226-5A13-4B78-AC4E-53EC6F7B77E7}"/>
              </a:ext>
            </a:extLst>
          </p:cNvPr>
          <p:cNvSpPr>
            <a:spLocks noGrp="1"/>
          </p:cNvSpPr>
          <p:nvPr>
            <p:ph type="title"/>
          </p:nvPr>
        </p:nvSpPr>
        <p:spPr>
          <a:xfrm>
            <a:off x="1075767" y="1188637"/>
            <a:ext cx="2988234" cy="4480726"/>
          </a:xfrm>
        </p:spPr>
        <p:txBody>
          <a:bodyPr>
            <a:normAutofit/>
          </a:bodyPr>
          <a:lstStyle/>
          <a:p>
            <a:pPr algn="r"/>
            <a:r>
              <a:rPr lang="en-US" sz="6600"/>
              <a:t>Goal</a:t>
            </a:r>
          </a:p>
        </p:txBody>
      </p:sp>
      <p:cxnSp>
        <p:nvCxnSpPr>
          <p:cNvPr id="21"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3F871C4-62D9-4053-A89A-DCE3AD937A61}"/>
              </a:ext>
            </a:extLst>
          </p:cNvPr>
          <p:cNvSpPr>
            <a:spLocks noGrp="1"/>
          </p:cNvSpPr>
          <p:nvPr>
            <p:ph idx="1"/>
          </p:nvPr>
        </p:nvSpPr>
        <p:spPr>
          <a:xfrm>
            <a:off x="5255260" y="1648870"/>
            <a:ext cx="4702848" cy="3560260"/>
          </a:xfrm>
        </p:spPr>
        <p:txBody>
          <a:bodyPr anchor="ctr">
            <a:normAutofit/>
          </a:bodyPr>
          <a:lstStyle/>
          <a:p>
            <a:pPr marL="0" indent="0">
              <a:buNone/>
            </a:pPr>
            <a:endParaRPr lang="en-US" sz="2400"/>
          </a:p>
          <a:p>
            <a:r>
              <a:rPr lang="en-US" sz="2400"/>
              <a:t>Classification of Temperature and Conditions on four major countries.</a:t>
            </a:r>
          </a:p>
          <a:p>
            <a:pPr marL="0" indent="0">
              <a:buNone/>
            </a:pPr>
            <a:endParaRPr lang="en-US" sz="2400"/>
          </a:p>
          <a:p>
            <a:r>
              <a:rPr lang="en-US" sz="2400"/>
              <a:t>Comparison of classification models to get the best fit model.</a:t>
            </a:r>
          </a:p>
          <a:p>
            <a:pPr marL="0" indent="0">
              <a:buNone/>
            </a:pPr>
            <a:endParaRPr lang="en-US" sz="2400"/>
          </a:p>
        </p:txBody>
      </p:sp>
    </p:spTree>
    <p:extLst>
      <p:ext uri="{BB962C8B-B14F-4D97-AF65-F5344CB8AC3E}">
        <p14:creationId xmlns:p14="http://schemas.microsoft.com/office/powerpoint/2010/main" val="8485378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C606E-9E56-4D3F-B8DB-EA99EF710863}"/>
              </a:ext>
            </a:extLst>
          </p:cNvPr>
          <p:cNvSpPr>
            <a:spLocks noGrp="1"/>
          </p:cNvSpPr>
          <p:nvPr>
            <p:ph type="title"/>
          </p:nvPr>
        </p:nvSpPr>
        <p:spPr/>
        <p:txBody>
          <a:bodyPr/>
          <a:lstStyle/>
          <a:p>
            <a:r>
              <a:rPr lang="en-US"/>
              <a:t>Data</a:t>
            </a:r>
          </a:p>
        </p:txBody>
      </p:sp>
      <p:pic>
        <p:nvPicPr>
          <p:cNvPr id="7" name="Content Placeholder 6">
            <a:extLst>
              <a:ext uri="{FF2B5EF4-FFF2-40B4-BE49-F238E27FC236}">
                <a16:creationId xmlns:a16="http://schemas.microsoft.com/office/drawing/2014/main" id="{989559E9-8375-4CF5-B389-A7861B5DD067}"/>
              </a:ext>
            </a:extLst>
          </p:cNvPr>
          <p:cNvPicPr>
            <a:picLocks noGrp="1" noChangeAspect="1"/>
          </p:cNvPicPr>
          <p:nvPr>
            <p:ph idx="1"/>
          </p:nvPr>
        </p:nvPicPr>
        <p:blipFill>
          <a:blip r:embed="rId2"/>
          <a:stretch>
            <a:fillRect/>
          </a:stretch>
        </p:blipFill>
        <p:spPr>
          <a:xfrm>
            <a:off x="155643" y="2187018"/>
            <a:ext cx="11828834" cy="2949185"/>
          </a:xfrm>
          <a:prstGeom prst="rect">
            <a:avLst/>
          </a:prstGeom>
        </p:spPr>
      </p:pic>
    </p:spTree>
    <p:extLst>
      <p:ext uri="{BB962C8B-B14F-4D97-AF65-F5344CB8AC3E}">
        <p14:creationId xmlns:p14="http://schemas.microsoft.com/office/powerpoint/2010/main" val="11529732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4D1C480-F037-4828-B470-8E5F9A445C34}"/>
              </a:ext>
            </a:extLst>
          </p:cNvPr>
          <p:cNvSpPr>
            <a:spLocks noGrp="1"/>
          </p:cNvSpPr>
          <p:nvPr>
            <p:ph type="title"/>
          </p:nvPr>
        </p:nvSpPr>
        <p:spPr>
          <a:xfrm>
            <a:off x="686834" y="1153572"/>
            <a:ext cx="3200400" cy="4461163"/>
          </a:xfrm>
        </p:spPr>
        <p:txBody>
          <a:bodyPr>
            <a:normAutofit/>
          </a:bodyPr>
          <a:lstStyle/>
          <a:p>
            <a:r>
              <a:rPr lang="en-US" sz="3100">
                <a:solidFill>
                  <a:srgbClr val="FFFFFF"/>
                </a:solidFill>
              </a:rPr>
              <a:t>Classes/Categories for Temperature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AA9AAF0-673B-4689-9109-97241A327B64}"/>
              </a:ext>
            </a:extLst>
          </p:cNvPr>
          <p:cNvSpPr>
            <a:spLocks noGrp="1"/>
          </p:cNvSpPr>
          <p:nvPr>
            <p:ph idx="1"/>
          </p:nvPr>
        </p:nvSpPr>
        <p:spPr>
          <a:xfrm>
            <a:off x="4447308" y="1249680"/>
            <a:ext cx="6906491" cy="4927283"/>
          </a:xfrm>
        </p:spPr>
        <p:txBody>
          <a:bodyPr anchor="ctr">
            <a:normAutofit/>
          </a:bodyPr>
          <a:lstStyle/>
          <a:p>
            <a:r>
              <a:rPr lang="en-US" sz="1800"/>
              <a:t>As temperature falls into running value, we used binning to divide the temperatures.</a:t>
            </a:r>
          </a:p>
          <a:p>
            <a:r>
              <a:rPr lang="en-US" sz="1800"/>
              <a:t>Temperature is classified into three bins.</a:t>
            </a:r>
          </a:p>
          <a:p>
            <a:pPr lvl="1"/>
            <a:r>
              <a:rPr lang="en-US" sz="1800"/>
              <a:t>Low</a:t>
            </a:r>
          </a:p>
          <a:p>
            <a:pPr lvl="1"/>
            <a:r>
              <a:rPr lang="en-US" sz="1800"/>
              <a:t>Medium</a:t>
            </a:r>
          </a:p>
          <a:p>
            <a:pPr lvl="1"/>
            <a:r>
              <a:rPr lang="en-US" sz="1800"/>
              <a:t>High</a:t>
            </a:r>
          </a:p>
          <a:p>
            <a:pPr marL="0" indent="0">
              <a:buNone/>
            </a:pPr>
            <a:r>
              <a:rPr lang="en-US" sz="1800"/>
              <a:t>    #low = (19.936, 41.5]</a:t>
            </a:r>
          </a:p>
          <a:p>
            <a:pPr marL="0" indent="0">
              <a:buNone/>
            </a:pPr>
            <a:r>
              <a:rPr lang="en-US" sz="1800"/>
              <a:t>    #medium = (41.5, 63.0]</a:t>
            </a:r>
          </a:p>
          <a:p>
            <a:pPr marL="0" indent="0">
              <a:buNone/>
            </a:pPr>
            <a:r>
              <a:rPr lang="en-US" sz="1800"/>
              <a:t>    #high = (63.0, 84.5]</a:t>
            </a:r>
          </a:p>
          <a:p>
            <a:pPr marL="0" indent="0">
              <a:buNone/>
            </a:pPr>
            <a:r>
              <a:rPr lang="en-US" sz="1800"/>
              <a:t>     pd.cut(df['Temperature'], 3).head() </a:t>
            </a:r>
          </a:p>
          <a:p>
            <a:r>
              <a:rPr lang="en-US" sz="1800">
                <a:cs typeface="Courier New" panose="02070309020205020404" pitchFamily="49" charset="0"/>
              </a:rPr>
              <a:t>For UK, the above mentioned are the ranges of the temperature classes.</a:t>
            </a:r>
          </a:p>
          <a:p>
            <a:pPr marL="0" indent="0">
              <a:buNone/>
            </a:pPr>
            <a:endParaRPr lang="en-US" sz="1800"/>
          </a:p>
        </p:txBody>
      </p:sp>
    </p:spTree>
    <p:extLst>
      <p:ext uri="{BB962C8B-B14F-4D97-AF65-F5344CB8AC3E}">
        <p14:creationId xmlns:p14="http://schemas.microsoft.com/office/powerpoint/2010/main" val="12730608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7DA4592-8F74-49DF-A178-31EB05382BBC}"/>
              </a:ext>
            </a:extLst>
          </p:cNvPr>
          <p:cNvSpPr>
            <a:spLocks noGrp="1"/>
          </p:cNvSpPr>
          <p:nvPr>
            <p:ph type="title"/>
          </p:nvPr>
        </p:nvSpPr>
        <p:spPr>
          <a:xfrm>
            <a:off x="686834" y="1153572"/>
            <a:ext cx="3200400" cy="4461163"/>
          </a:xfrm>
        </p:spPr>
        <p:txBody>
          <a:bodyPr>
            <a:normAutofit/>
          </a:bodyPr>
          <a:lstStyle/>
          <a:p>
            <a:r>
              <a:rPr lang="en-US" sz="3100">
                <a:solidFill>
                  <a:srgbClr val="FFFFFF"/>
                </a:solidFill>
              </a:rPr>
              <a:t>Classes/Categories for Conditions</a:t>
            </a:r>
          </a:p>
        </p:txBody>
      </p:sp>
      <p:sp>
        <p:nvSpPr>
          <p:cNvPr id="28"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996B18F-1623-4A19-9BB6-16CE95EE92B9}"/>
              </a:ext>
            </a:extLst>
          </p:cNvPr>
          <p:cNvSpPr>
            <a:spLocks noGrp="1"/>
          </p:cNvSpPr>
          <p:nvPr>
            <p:ph idx="1"/>
          </p:nvPr>
        </p:nvSpPr>
        <p:spPr>
          <a:xfrm>
            <a:off x="4447308" y="591344"/>
            <a:ext cx="6906491" cy="5585619"/>
          </a:xfrm>
        </p:spPr>
        <p:txBody>
          <a:bodyPr anchor="ctr">
            <a:normAutofit/>
          </a:bodyPr>
          <a:lstStyle/>
          <a:p>
            <a:r>
              <a:rPr lang="en-US"/>
              <a:t>We need to classify 5 conditions based on the features we select for classification. Following are the condition classes.</a:t>
            </a:r>
          </a:p>
          <a:p>
            <a:pPr lvl="1"/>
            <a:endParaRPr lang="en-US"/>
          </a:p>
          <a:p>
            <a:pPr lvl="1"/>
            <a:r>
              <a:rPr lang="en-US"/>
              <a:t>Partially Cloudy</a:t>
            </a:r>
          </a:p>
          <a:p>
            <a:pPr lvl="1"/>
            <a:r>
              <a:rPr lang="en-US"/>
              <a:t>Rain</a:t>
            </a:r>
          </a:p>
          <a:p>
            <a:pPr lvl="1"/>
            <a:r>
              <a:rPr lang="en-US"/>
              <a:t>Overcast</a:t>
            </a:r>
          </a:p>
          <a:p>
            <a:pPr lvl="1"/>
            <a:r>
              <a:rPr lang="en-US"/>
              <a:t>Snow</a:t>
            </a:r>
          </a:p>
          <a:p>
            <a:pPr lvl="1"/>
            <a:r>
              <a:rPr lang="en-US"/>
              <a:t>Clear</a:t>
            </a:r>
          </a:p>
          <a:p>
            <a:pPr marL="457200" lvl="1" indent="0">
              <a:buNone/>
            </a:pPr>
            <a:endParaRPr lang="en-US"/>
          </a:p>
          <a:p>
            <a:pPr marL="0" indent="0">
              <a:buNone/>
            </a:pPr>
            <a:endParaRPr lang="en-US"/>
          </a:p>
        </p:txBody>
      </p:sp>
    </p:spTree>
    <p:extLst>
      <p:ext uri="{BB962C8B-B14F-4D97-AF65-F5344CB8AC3E}">
        <p14:creationId xmlns:p14="http://schemas.microsoft.com/office/powerpoint/2010/main" val="2368077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19455-1336-4F7E-90F6-1DB0839C5F60}"/>
              </a:ext>
            </a:extLst>
          </p:cNvPr>
          <p:cNvSpPr>
            <a:spLocks noGrp="1"/>
          </p:cNvSpPr>
          <p:nvPr>
            <p:ph type="title"/>
          </p:nvPr>
        </p:nvSpPr>
        <p:spPr>
          <a:xfrm>
            <a:off x="1051560" y="4495466"/>
            <a:ext cx="3611880" cy="1536192"/>
          </a:xfrm>
        </p:spPr>
        <p:txBody>
          <a:bodyPr>
            <a:normAutofit/>
          </a:bodyPr>
          <a:lstStyle/>
          <a:p>
            <a:r>
              <a:rPr lang="en-US" sz="3200">
                <a:cs typeface="Calibri Light"/>
              </a:rPr>
              <a:t>Causes</a:t>
            </a:r>
          </a:p>
        </p:txBody>
      </p:sp>
      <p:sp>
        <p:nvSpPr>
          <p:cNvPr id="3" name="Content Placeholder 2">
            <a:extLst>
              <a:ext uri="{FF2B5EF4-FFF2-40B4-BE49-F238E27FC236}">
                <a16:creationId xmlns:a16="http://schemas.microsoft.com/office/drawing/2014/main" id="{70968B3C-92AB-4349-BBE3-3AFBE3DEC7A4}"/>
              </a:ext>
            </a:extLst>
          </p:cNvPr>
          <p:cNvSpPr>
            <a:spLocks noGrp="1"/>
          </p:cNvSpPr>
          <p:nvPr>
            <p:ph idx="1"/>
          </p:nvPr>
        </p:nvSpPr>
        <p:spPr>
          <a:xfrm>
            <a:off x="5295826" y="4495466"/>
            <a:ext cx="6061022" cy="1536192"/>
          </a:xfrm>
        </p:spPr>
        <p:txBody>
          <a:bodyPr vert="horz" lIns="91440" tIns="45720" rIns="91440" bIns="45720" rtlCol="0" anchor="ctr">
            <a:normAutofit/>
          </a:bodyPr>
          <a:lstStyle/>
          <a:p>
            <a:r>
              <a:rPr lang="en-US" sz="1800">
                <a:cs typeface="Calibri"/>
              </a:rPr>
              <a:t>Cloud Cover</a:t>
            </a:r>
          </a:p>
          <a:p>
            <a:pPr lvl="1"/>
            <a:r>
              <a:rPr lang="en-US" sz="1800">
                <a:ea typeface="+mn-lt"/>
                <a:cs typeface="+mn-lt"/>
              </a:rPr>
              <a:t>Clouds both reflect sunlight, which cools the Earth, and trap heat in the same way as greenhouse gases, thus warming the Earth.</a:t>
            </a:r>
            <a:endParaRPr lang="en-US" sz="1800">
              <a:cs typeface="Calibri"/>
            </a:endParaRPr>
          </a:p>
        </p:txBody>
      </p:sp>
      <p:pic>
        <p:nvPicPr>
          <p:cNvPr id="4" name="Picture 4" descr="A screenshot of a cell phone&#10;&#10;Description automatically generated">
            <a:extLst>
              <a:ext uri="{FF2B5EF4-FFF2-40B4-BE49-F238E27FC236}">
                <a16:creationId xmlns:a16="http://schemas.microsoft.com/office/drawing/2014/main" id="{3B9A1760-CE21-4E4C-879D-A6960C26283D}"/>
              </a:ext>
            </a:extLst>
          </p:cNvPr>
          <p:cNvPicPr>
            <a:picLocks noChangeAspect="1"/>
          </p:cNvPicPr>
          <p:nvPr/>
        </p:nvPicPr>
        <p:blipFill rotWithShape="1">
          <a:blip r:embed="rId2"/>
          <a:srcRect t="19050" b="22445"/>
          <a:stretch/>
        </p:blipFill>
        <p:spPr>
          <a:xfrm>
            <a:off x="20" y="10"/>
            <a:ext cx="12191980" cy="3994473"/>
          </a:xfrm>
          <a:prstGeom prst="rect">
            <a:avLst/>
          </a:prstGeom>
        </p:spPr>
      </p:pic>
    </p:spTree>
    <p:extLst>
      <p:ext uri="{BB962C8B-B14F-4D97-AF65-F5344CB8AC3E}">
        <p14:creationId xmlns:p14="http://schemas.microsoft.com/office/powerpoint/2010/main" val="39156093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48CAE4AE-A9DF-45AF-9A9C-1712BC634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7" name="Group 136">
            <a:extLst>
              <a:ext uri="{FF2B5EF4-FFF2-40B4-BE49-F238E27FC236}">
                <a16:creationId xmlns:a16="http://schemas.microsoft.com/office/drawing/2014/main" id="{6C272060-BC98-4C91-A58F-4DFEC566CF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38" name="Freeform 5">
              <a:extLst>
                <a:ext uri="{FF2B5EF4-FFF2-40B4-BE49-F238E27FC236}">
                  <a16:creationId xmlns:a16="http://schemas.microsoft.com/office/drawing/2014/main" id="{8BA2DCB9-0DC0-4109-B2A2-56896E35E6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Freeform 6">
              <a:extLst>
                <a:ext uri="{FF2B5EF4-FFF2-40B4-BE49-F238E27FC236}">
                  <a16:creationId xmlns:a16="http://schemas.microsoft.com/office/drawing/2014/main" id="{64A33555-1142-4AD7-8084-1A99422A11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Freeform 7">
              <a:extLst>
                <a:ext uri="{FF2B5EF4-FFF2-40B4-BE49-F238E27FC236}">
                  <a16:creationId xmlns:a16="http://schemas.microsoft.com/office/drawing/2014/main" id="{BC6E4081-1A88-453E-8CCF-B97B0CE20D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Freeform 8">
              <a:extLst>
                <a:ext uri="{FF2B5EF4-FFF2-40B4-BE49-F238E27FC236}">
                  <a16:creationId xmlns:a16="http://schemas.microsoft.com/office/drawing/2014/main" id="{5B7E0935-6EE8-4C61-AED5-09B9A2A99A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Freeform 9">
              <a:extLst>
                <a:ext uri="{FF2B5EF4-FFF2-40B4-BE49-F238E27FC236}">
                  <a16:creationId xmlns:a16="http://schemas.microsoft.com/office/drawing/2014/main" id="{EB962BD6-C878-48FF-A75E-DCC7BDA3C3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Freeform 10">
              <a:extLst>
                <a:ext uri="{FF2B5EF4-FFF2-40B4-BE49-F238E27FC236}">
                  <a16:creationId xmlns:a16="http://schemas.microsoft.com/office/drawing/2014/main" id="{CABF3786-BDE1-4FE5-9967-F6B6131A2C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Freeform 11">
              <a:extLst>
                <a:ext uri="{FF2B5EF4-FFF2-40B4-BE49-F238E27FC236}">
                  <a16:creationId xmlns:a16="http://schemas.microsoft.com/office/drawing/2014/main" id="{4969707A-C75E-4F7F-A5C2-2991C65475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Freeform 12">
              <a:extLst>
                <a:ext uri="{FF2B5EF4-FFF2-40B4-BE49-F238E27FC236}">
                  <a16:creationId xmlns:a16="http://schemas.microsoft.com/office/drawing/2014/main" id="{0E293989-8389-48CD-85D3-CAEFD5E963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Freeform 13">
              <a:extLst>
                <a:ext uri="{FF2B5EF4-FFF2-40B4-BE49-F238E27FC236}">
                  <a16:creationId xmlns:a16="http://schemas.microsoft.com/office/drawing/2014/main" id="{8DCF1E8B-9247-45E2-8641-90DA9F7D52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Freeform 14">
              <a:extLst>
                <a:ext uri="{FF2B5EF4-FFF2-40B4-BE49-F238E27FC236}">
                  <a16:creationId xmlns:a16="http://schemas.microsoft.com/office/drawing/2014/main" id="{48DF418F-91AD-4E55-AF3B-F28FF45961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Freeform 15">
              <a:extLst>
                <a:ext uri="{FF2B5EF4-FFF2-40B4-BE49-F238E27FC236}">
                  <a16:creationId xmlns:a16="http://schemas.microsoft.com/office/drawing/2014/main" id="{EDBF35BD-D1DA-49B1-AE30-289189DACD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 name="Freeform 16">
              <a:extLst>
                <a:ext uri="{FF2B5EF4-FFF2-40B4-BE49-F238E27FC236}">
                  <a16:creationId xmlns:a16="http://schemas.microsoft.com/office/drawing/2014/main" id="{69198BEC-A3B6-4562-AB0F-3E7760026C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0" name="Freeform 17">
              <a:extLst>
                <a:ext uri="{FF2B5EF4-FFF2-40B4-BE49-F238E27FC236}">
                  <a16:creationId xmlns:a16="http://schemas.microsoft.com/office/drawing/2014/main" id="{9AB30D45-77AB-4323-83A2-1A637D07D5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Freeform 18">
              <a:extLst>
                <a:ext uri="{FF2B5EF4-FFF2-40B4-BE49-F238E27FC236}">
                  <a16:creationId xmlns:a16="http://schemas.microsoft.com/office/drawing/2014/main" id="{D1AD137E-7B63-434C-9D0D-5A64BB4968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 name="Freeform 19">
              <a:extLst>
                <a:ext uri="{FF2B5EF4-FFF2-40B4-BE49-F238E27FC236}">
                  <a16:creationId xmlns:a16="http://schemas.microsoft.com/office/drawing/2014/main" id="{8B32BE2D-36DC-4BD0-952E-8FE32A70DB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3" name="Freeform 20">
              <a:extLst>
                <a:ext uri="{FF2B5EF4-FFF2-40B4-BE49-F238E27FC236}">
                  <a16:creationId xmlns:a16="http://schemas.microsoft.com/office/drawing/2014/main" id="{930295E0-AD01-4DB0-9829-AD91BED608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Freeform 21">
              <a:extLst>
                <a:ext uri="{FF2B5EF4-FFF2-40B4-BE49-F238E27FC236}">
                  <a16:creationId xmlns:a16="http://schemas.microsoft.com/office/drawing/2014/main" id="{29807E74-6BFD-4EA7-B3F3-92C0728A7D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 name="Freeform 22">
              <a:extLst>
                <a:ext uri="{FF2B5EF4-FFF2-40B4-BE49-F238E27FC236}">
                  <a16:creationId xmlns:a16="http://schemas.microsoft.com/office/drawing/2014/main" id="{C9EDBF49-4B87-4B6F-BEE6-DDC4A63CE6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6" name="Freeform 23">
              <a:extLst>
                <a:ext uri="{FF2B5EF4-FFF2-40B4-BE49-F238E27FC236}">
                  <a16:creationId xmlns:a16="http://schemas.microsoft.com/office/drawing/2014/main" id="{7738C468-1405-4ED9-8392-F93FA995EE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7" name="Freeform 24">
              <a:extLst>
                <a:ext uri="{FF2B5EF4-FFF2-40B4-BE49-F238E27FC236}">
                  <a16:creationId xmlns:a16="http://schemas.microsoft.com/office/drawing/2014/main" id="{F16402CF-F511-450A-8584-8C8A5B7E9D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 name="Freeform 25">
              <a:extLst>
                <a:ext uri="{FF2B5EF4-FFF2-40B4-BE49-F238E27FC236}">
                  <a16:creationId xmlns:a16="http://schemas.microsoft.com/office/drawing/2014/main" id="{85E5B49A-CFC2-4019-9BA6-528095F788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2E93B5EF-08A2-4044-910D-8336E768E55C}"/>
              </a:ext>
            </a:extLst>
          </p:cNvPr>
          <p:cNvSpPr>
            <a:spLocks noGrp="1"/>
          </p:cNvSpPr>
          <p:nvPr>
            <p:ph type="title"/>
          </p:nvPr>
        </p:nvSpPr>
        <p:spPr>
          <a:xfrm>
            <a:off x="7269686" y="795527"/>
            <a:ext cx="4123738" cy="966281"/>
          </a:xfrm>
        </p:spPr>
        <p:txBody>
          <a:bodyPr vert="horz" lIns="91440" tIns="45720" rIns="91440" bIns="45720" rtlCol="0" anchor="ctr">
            <a:normAutofit fontScale="90000"/>
          </a:bodyPr>
          <a:lstStyle/>
          <a:p>
            <a:r>
              <a:rPr lang="en-US" b="1"/>
              <a:t>           Pair Plots </a:t>
            </a:r>
            <a:br>
              <a:rPr lang="en-US" b="1"/>
            </a:br>
            <a:r>
              <a:rPr lang="en-US" b="1"/>
              <a:t>        Temperature</a:t>
            </a:r>
          </a:p>
        </p:txBody>
      </p:sp>
      <p:sp>
        <p:nvSpPr>
          <p:cNvPr id="160" name="Rectangle 159">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720" y="795527"/>
            <a:ext cx="5970638" cy="5248847"/>
          </a:xfrm>
          <a:prstGeom prst="rect">
            <a:avLst/>
          </a:prstGeom>
          <a:solidFill>
            <a:schemeClr val="bg1"/>
          </a:solidFill>
          <a:ln w="19050">
            <a:solidFill>
              <a:srgbClr val="FEB43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0B477AB6-C82B-4206-8747-550294FA767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149" r="3" b="1155"/>
          <a:stretch/>
        </p:blipFill>
        <p:spPr bwMode="auto">
          <a:xfrm>
            <a:off x="972115" y="960214"/>
            <a:ext cx="5641848" cy="4919472"/>
          </a:xfrm>
          <a:prstGeom prst="rect">
            <a:avLst/>
          </a:prstGeom>
          <a:noFill/>
          <a:ln w="12700">
            <a:noFill/>
          </a:ln>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0F229586-1CB8-4988-8571-CDB356ED9830}"/>
              </a:ext>
            </a:extLst>
          </p:cNvPr>
          <p:cNvSpPr>
            <a:spLocks noGrp="1"/>
          </p:cNvSpPr>
          <p:nvPr>
            <p:ph type="body" sz="half" idx="2"/>
          </p:nvPr>
        </p:nvSpPr>
        <p:spPr>
          <a:xfrm>
            <a:off x="7293817" y="1950720"/>
            <a:ext cx="4099607" cy="4448175"/>
          </a:xfrm>
        </p:spPr>
        <p:txBody>
          <a:bodyPr vert="horz" lIns="91440" tIns="45720" rIns="91440" bIns="45720" rtlCol="0" anchor="ctr">
            <a:normAutofit/>
          </a:bodyPr>
          <a:lstStyle/>
          <a:p>
            <a:pPr>
              <a:buClr>
                <a:srgbClr val="FEB438"/>
              </a:buClr>
            </a:pPr>
            <a:endParaRPr lang="en-US"/>
          </a:p>
          <a:p>
            <a:pPr>
              <a:buClr>
                <a:srgbClr val="FEB438"/>
              </a:buClr>
            </a:pPr>
            <a:endParaRPr lang="en-US"/>
          </a:p>
          <a:p>
            <a:pPr marL="285750" indent="-228600">
              <a:buClr>
                <a:srgbClr val="FEB438"/>
              </a:buClr>
              <a:buFont typeface="Arial" panose="020B0604020202020204" pitchFamily="34" charset="0"/>
              <a:buChar char="•"/>
            </a:pPr>
            <a:r>
              <a:rPr lang="en-US"/>
              <a:t>Using pair plot we can find the relationships between each single variable.</a:t>
            </a:r>
          </a:p>
          <a:p>
            <a:pPr indent="-228600">
              <a:buClr>
                <a:srgbClr val="FEB438"/>
              </a:buClr>
              <a:buFont typeface="Arial" panose="020B0604020202020204" pitchFamily="34" charset="0"/>
              <a:buChar char="•"/>
            </a:pPr>
            <a:endParaRPr lang="en-US"/>
          </a:p>
          <a:p>
            <a:pPr marL="285750" indent="-228600">
              <a:buClr>
                <a:srgbClr val="FEB438"/>
              </a:buClr>
              <a:buFont typeface="Arial" panose="020B0604020202020204" pitchFamily="34" charset="0"/>
              <a:buChar char="•"/>
            </a:pPr>
            <a:r>
              <a:rPr lang="en-US"/>
              <a:t>Here, if we observe we don’t find any change in precipitation when compared relatively with Temperature bins.</a:t>
            </a:r>
          </a:p>
          <a:p>
            <a:pPr>
              <a:buClr>
                <a:srgbClr val="FEB438"/>
              </a:buClr>
            </a:pPr>
            <a:endParaRPr lang="en-US"/>
          </a:p>
          <a:p>
            <a:pPr marL="285750" indent="-228600">
              <a:buClr>
                <a:srgbClr val="FEB438"/>
              </a:buClr>
              <a:buFont typeface="Arial" panose="020B0604020202020204" pitchFamily="34" charset="0"/>
              <a:buChar char="•"/>
            </a:pPr>
            <a:r>
              <a:rPr lang="en-US"/>
              <a:t>So, finally we have some relationship whether it can be negative or positive with all others except for precipitation.</a:t>
            </a:r>
          </a:p>
          <a:p>
            <a:pPr marL="57150">
              <a:buClr>
                <a:srgbClr val="FEB438"/>
              </a:buClr>
            </a:pPr>
            <a:endParaRPr lang="en-US"/>
          </a:p>
          <a:p>
            <a:pPr marL="285750" indent="-228600">
              <a:buClr>
                <a:srgbClr val="FEB438"/>
              </a:buClr>
              <a:buFont typeface="Arial" panose="020B0604020202020204" pitchFamily="34" charset="0"/>
              <a:buChar char="•"/>
            </a:pPr>
            <a:r>
              <a:rPr lang="en-US"/>
              <a:t>Dropping the Precipitation column for classifying temperature.</a:t>
            </a:r>
          </a:p>
          <a:p>
            <a:pPr marL="285750" indent="-228600">
              <a:buClr>
                <a:srgbClr val="FEB438"/>
              </a:buClr>
              <a:buFont typeface="Arial" panose="020B0604020202020204" pitchFamily="34" charset="0"/>
              <a:buChar char="•"/>
            </a:pPr>
            <a:endParaRPr lang="en-US"/>
          </a:p>
          <a:p>
            <a:pPr indent="-228600">
              <a:buClr>
                <a:srgbClr val="FEB438"/>
              </a:buClr>
              <a:buFont typeface="Arial" panose="020B0604020202020204" pitchFamily="34" charset="0"/>
              <a:buChar char="•"/>
            </a:pPr>
            <a:endParaRPr lang="en-US"/>
          </a:p>
          <a:p>
            <a:pPr indent="-228600">
              <a:buClr>
                <a:srgbClr val="FEB438"/>
              </a:buClr>
              <a:buFont typeface="Arial" panose="020B0604020202020204" pitchFamily="34" charset="0"/>
              <a:buChar char="•"/>
            </a:pPr>
            <a:endParaRPr lang="en-US"/>
          </a:p>
          <a:p>
            <a:pPr indent="-228600">
              <a:buClr>
                <a:srgbClr val="FEB438"/>
              </a:buClr>
              <a:buFont typeface="Arial" panose="020B0604020202020204" pitchFamily="34" charset="0"/>
              <a:buChar char="•"/>
            </a:pPr>
            <a:endParaRPr lang="en-US"/>
          </a:p>
        </p:txBody>
      </p:sp>
    </p:spTree>
    <p:extLst>
      <p:ext uri="{BB962C8B-B14F-4D97-AF65-F5344CB8AC3E}">
        <p14:creationId xmlns:p14="http://schemas.microsoft.com/office/powerpoint/2010/main" val="26212573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48CAE4AE-A9DF-45AF-9A9C-1712BC634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3" name="Group 72">
            <a:extLst>
              <a:ext uri="{FF2B5EF4-FFF2-40B4-BE49-F238E27FC236}">
                <a16:creationId xmlns:a16="http://schemas.microsoft.com/office/drawing/2014/main" id="{6C272060-BC98-4C91-A58F-4DFEC566CF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74" name="Freeform 5">
              <a:extLst>
                <a:ext uri="{FF2B5EF4-FFF2-40B4-BE49-F238E27FC236}">
                  <a16:creationId xmlns:a16="http://schemas.microsoft.com/office/drawing/2014/main" id="{8BA2DCB9-0DC0-4109-B2A2-56896E35E6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6">
              <a:extLst>
                <a:ext uri="{FF2B5EF4-FFF2-40B4-BE49-F238E27FC236}">
                  <a16:creationId xmlns:a16="http://schemas.microsoft.com/office/drawing/2014/main" id="{64A33555-1142-4AD7-8084-1A99422A11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7">
              <a:extLst>
                <a:ext uri="{FF2B5EF4-FFF2-40B4-BE49-F238E27FC236}">
                  <a16:creationId xmlns:a16="http://schemas.microsoft.com/office/drawing/2014/main" id="{BC6E4081-1A88-453E-8CCF-B97B0CE20D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8">
              <a:extLst>
                <a:ext uri="{FF2B5EF4-FFF2-40B4-BE49-F238E27FC236}">
                  <a16:creationId xmlns:a16="http://schemas.microsoft.com/office/drawing/2014/main" id="{5B7E0935-6EE8-4C61-AED5-09B9A2A99A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Freeform 9">
              <a:extLst>
                <a:ext uri="{FF2B5EF4-FFF2-40B4-BE49-F238E27FC236}">
                  <a16:creationId xmlns:a16="http://schemas.microsoft.com/office/drawing/2014/main" id="{EB962BD6-C878-48FF-A75E-DCC7BDA3C3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10">
              <a:extLst>
                <a:ext uri="{FF2B5EF4-FFF2-40B4-BE49-F238E27FC236}">
                  <a16:creationId xmlns:a16="http://schemas.microsoft.com/office/drawing/2014/main" id="{CABF3786-BDE1-4FE5-9967-F6B6131A2C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Freeform 11">
              <a:extLst>
                <a:ext uri="{FF2B5EF4-FFF2-40B4-BE49-F238E27FC236}">
                  <a16:creationId xmlns:a16="http://schemas.microsoft.com/office/drawing/2014/main" id="{4969707A-C75E-4F7F-A5C2-2991C65475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Freeform 12">
              <a:extLst>
                <a:ext uri="{FF2B5EF4-FFF2-40B4-BE49-F238E27FC236}">
                  <a16:creationId xmlns:a16="http://schemas.microsoft.com/office/drawing/2014/main" id="{0E293989-8389-48CD-85D3-CAEFD5E963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Freeform 13">
              <a:extLst>
                <a:ext uri="{FF2B5EF4-FFF2-40B4-BE49-F238E27FC236}">
                  <a16:creationId xmlns:a16="http://schemas.microsoft.com/office/drawing/2014/main" id="{8DCF1E8B-9247-45E2-8641-90DA9F7D52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Freeform 14">
              <a:extLst>
                <a:ext uri="{FF2B5EF4-FFF2-40B4-BE49-F238E27FC236}">
                  <a16:creationId xmlns:a16="http://schemas.microsoft.com/office/drawing/2014/main" id="{48DF418F-91AD-4E55-AF3B-F28FF45961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15">
              <a:extLst>
                <a:ext uri="{FF2B5EF4-FFF2-40B4-BE49-F238E27FC236}">
                  <a16:creationId xmlns:a16="http://schemas.microsoft.com/office/drawing/2014/main" id="{EDBF35BD-D1DA-49B1-AE30-289189DACD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Freeform 16">
              <a:extLst>
                <a:ext uri="{FF2B5EF4-FFF2-40B4-BE49-F238E27FC236}">
                  <a16:creationId xmlns:a16="http://schemas.microsoft.com/office/drawing/2014/main" id="{69198BEC-A3B6-4562-AB0F-3E7760026C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Freeform 17">
              <a:extLst>
                <a:ext uri="{FF2B5EF4-FFF2-40B4-BE49-F238E27FC236}">
                  <a16:creationId xmlns:a16="http://schemas.microsoft.com/office/drawing/2014/main" id="{9AB30D45-77AB-4323-83A2-1A637D07D5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Freeform 18">
              <a:extLst>
                <a:ext uri="{FF2B5EF4-FFF2-40B4-BE49-F238E27FC236}">
                  <a16:creationId xmlns:a16="http://schemas.microsoft.com/office/drawing/2014/main" id="{D1AD137E-7B63-434C-9D0D-5A64BB4968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Freeform 19">
              <a:extLst>
                <a:ext uri="{FF2B5EF4-FFF2-40B4-BE49-F238E27FC236}">
                  <a16:creationId xmlns:a16="http://schemas.microsoft.com/office/drawing/2014/main" id="{8B32BE2D-36DC-4BD0-952E-8FE32A70DB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Freeform 20">
              <a:extLst>
                <a:ext uri="{FF2B5EF4-FFF2-40B4-BE49-F238E27FC236}">
                  <a16:creationId xmlns:a16="http://schemas.microsoft.com/office/drawing/2014/main" id="{930295E0-AD01-4DB0-9829-AD91BED608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Freeform 21">
              <a:extLst>
                <a:ext uri="{FF2B5EF4-FFF2-40B4-BE49-F238E27FC236}">
                  <a16:creationId xmlns:a16="http://schemas.microsoft.com/office/drawing/2014/main" id="{29807E74-6BFD-4EA7-B3F3-92C0728A7D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Freeform 22">
              <a:extLst>
                <a:ext uri="{FF2B5EF4-FFF2-40B4-BE49-F238E27FC236}">
                  <a16:creationId xmlns:a16="http://schemas.microsoft.com/office/drawing/2014/main" id="{C9EDBF49-4B87-4B6F-BEE6-DDC4A63CE6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Freeform 23">
              <a:extLst>
                <a:ext uri="{FF2B5EF4-FFF2-40B4-BE49-F238E27FC236}">
                  <a16:creationId xmlns:a16="http://schemas.microsoft.com/office/drawing/2014/main" id="{7738C468-1405-4ED9-8392-F93FA995EE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Freeform 24">
              <a:extLst>
                <a:ext uri="{FF2B5EF4-FFF2-40B4-BE49-F238E27FC236}">
                  <a16:creationId xmlns:a16="http://schemas.microsoft.com/office/drawing/2014/main" id="{F16402CF-F511-450A-8584-8C8A5B7E9D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Freeform 25">
              <a:extLst>
                <a:ext uri="{FF2B5EF4-FFF2-40B4-BE49-F238E27FC236}">
                  <a16:creationId xmlns:a16="http://schemas.microsoft.com/office/drawing/2014/main" id="{85E5B49A-CFC2-4019-9BA6-528095F788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DBBAACE4-CFBB-4E31-A62C-A81C3F787ADB}"/>
              </a:ext>
            </a:extLst>
          </p:cNvPr>
          <p:cNvSpPr>
            <a:spLocks noGrp="1"/>
          </p:cNvSpPr>
          <p:nvPr>
            <p:ph type="title"/>
          </p:nvPr>
        </p:nvSpPr>
        <p:spPr>
          <a:xfrm>
            <a:off x="7269686" y="795527"/>
            <a:ext cx="4123738" cy="1104393"/>
          </a:xfrm>
        </p:spPr>
        <p:txBody>
          <a:bodyPr vert="horz" lIns="91440" tIns="45720" rIns="91440" bIns="45720" rtlCol="0" anchor="ctr">
            <a:normAutofit/>
          </a:bodyPr>
          <a:lstStyle/>
          <a:p>
            <a:r>
              <a:rPr lang="en-US"/>
              <a:t>          </a:t>
            </a:r>
            <a:r>
              <a:rPr lang="en-US" b="1"/>
              <a:t>Pair Plots </a:t>
            </a:r>
            <a:br>
              <a:rPr lang="en-US" b="1"/>
            </a:br>
            <a:r>
              <a:rPr lang="en-US" b="1"/>
              <a:t>         Conditions</a:t>
            </a:r>
          </a:p>
        </p:txBody>
      </p:sp>
      <p:sp>
        <p:nvSpPr>
          <p:cNvPr id="96" name="Rectangle 95">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720" y="795527"/>
            <a:ext cx="5970638" cy="5248847"/>
          </a:xfrm>
          <a:prstGeom prst="rect">
            <a:avLst/>
          </a:prstGeom>
          <a:solidFill>
            <a:schemeClr val="bg1"/>
          </a:solidFill>
          <a:ln w="19050">
            <a:solidFill>
              <a:srgbClr val="FEB13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a:extLst>
              <a:ext uri="{FF2B5EF4-FFF2-40B4-BE49-F238E27FC236}">
                <a16:creationId xmlns:a16="http://schemas.microsoft.com/office/drawing/2014/main" id="{A0221BC2-BDE4-463F-99B2-EBB4FFFC8E38}"/>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631" r="3" b="3"/>
          <a:stretch/>
        </p:blipFill>
        <p:spPr bwMode="auto">
          <a:xfrm>
            <a:off x="972115" y="960214"/>
            <a:ext cx="5641848" cy="4919472"/>
          </a:xfrm>
          <a:prstGeom prst="rect">
            <a:avLst/>
          </a:prstGeom>
          <a:noFill/>
          <a:ln w="12700">
            <a:noFill/>
          </a:ln>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858DCDC8-AC8F-4A20-8F30-2A10B41224FA}"/>
              </a:ext>
            </a:extLst>
          </p:cNvPr>
          <p:cNvSpPr>
            <a:spLocks noGrp="1"/>
          </p:cNvSpPr>
          <p:nvPr>
            <p:ph type="body" sz="half" idx="2"/>
          </p:nvPr>
        </p:nvSpPr>
        <p:spPr>
          <a:xfrm>
            <a:off x="7293817" y="1899920"/>
            <a:ext cx="4099607" cy="4116705"/>
          </a:xfrm>
        </p:spPr>
        <p:txBody>
          <a:bodyPr vert="horz" lIns="91440" tIns="45720" rIns="91440" bIns="45720" rtlCol="0" anchor="ctr">
            <a:normAutofit/>
          </a:bodyPr>
          <a:lstStyle/>
          <a:p>
            <a:pPr indent="-228600">
              <a:buClr>
                <a:srgbClr val="FEB135"/>
              </a:buClr>
              <a:buFont typeface="Arial" panose="020B0604020202020204" pitchFamily="34" charset="0"/>
              <a:buChar char="•"/>
            </a:pPr>
            <a:endParaRPr lang="en-US" sz="1500"/>
          </a:p>
          <a:p>
            <a:pPr marL="285750" indent="-228600">
              <a:buClr>
                <a:srgbClr val="FEB135"/>
              </a:buClr>
              <a:buFont typeface="Arial" panose="020B0604020202020204" pitchFamily="34" charset="0"/>
              <a:buChar char="•"/>
            </a:pPr>
            <a:r>
              <a:rPr lang="en-US" sz="1500"/>
              <a:t>Features with more null values are initially dropped from the dataset.</a:t>
            </a:r>
          </a:p>
          <a:p>
            <a:pPr>
              <a:buClr>
                <a:srgbClr val="FEB135"/>
              </a:buClr>
            </a:pPr>
            <a:endParaRPr lang="en-US" sz="1500"/>
          </a:p>
          <a:p>
            <a:pPr marL="285750" indent="-228600">
              <a:buClr>
                <a:srgbClr val="FEB135"/>
              </a:buClr>
              <a:buFont typeface="Arial" panose="020B0604020202020204" pitchFamily="34" charset="0"/>
              <a:buChar char="•"/>
            </a:pPr>
            <a:r>
              <a:rPr lang="en-US" sz="1500"/>
              <a:t>Features considered for pair plots are with zero null values.</a:t>
            </a:r>
          </a:p>
          <a:p>
            <a:pPr indent="-228600">
              <a:buClr>
                <a:srgbClr val="FEB135"/>
              </a:buClr>
              <a:buFont typeface="Arial" panose="020B0604020202020204" pitchFamily="34" charset="0"/>
              <a:buChar char="•"/>
            </a:pPr>
            <a:endParaRPr lang="en-US" sz="1500"/>
          </a:p>
          <a:p>
            <a:pPr marL="285750" indent="-228600">
              <a:buClr>
                <a:srgbClr val="FEB135"/>
              </a:buClr>
              <a:buFont typeface="Arial" panose="020B0604020202020204" pitchFamily="34" charset="0"/>
              <a:buChar char="•"/>
            </a:pPr>
            <a:r>
              <a:rPr lang="en-US" sz="1500"/>
              <a:t>If we observe, we could see slight variation for precipitation in this plots and we assume precipitation will have impact on the conditions.</a:t>
            </a:r>
          </a:p>
          <a:p>
            <a:pPr indent="-228600">
              <a:buClr>
                <a:srgbClr val="FEB135"/>
              </a:buClr>
              <a:buFont typeface="Arial" panose="020B0604020202020204" pitchFamily="34" charset="0"/>
              <a:buChar char="•"/>
            </a:pPr>
            <a:endParaRPr lang="en-US" sz="1500"/>
          </a:p>
          <a:p>
            <a:pPr marL="285750" indent="-228600">
              <a:buClr>
                <a:srgbClr val="FEB135"/>
              </a:buClr>
              <a:buFont typeface="Arial" panose="020B0604020202020204" pitchFamily="34" charset="0"/>
              <a:buChar char="•"/>
            </a:pPr>
            <a:r>
              <a:rPr lang="en-US" sz="1500"/>
              <a:t>Finally considered features are: Temperature, Relative Humidity, Cloud cover, Visibility, Wind Speed and Precipitation.</a:t>
            </a:r>
          </a:p>
          <a:p>
            <a:pPr>
              <a:buClr>
                <a:srgbClr val="FEB135"/>
              </a:buClr>
            </a:pPr>
            <a:endParaRPr lang="en-US" sz="1500"/>
          </a:p>
        </p:txBody>
      </p:sp>
    </p:spTree>
    <p:extLst>
      <p:ext uri="{BB962C8B-B14F-4D97-AF65-F5344CB8AC3E}">
        <p14:creationId xmlns:p14="http://schemas.microsoft.com/office/powerpoint/2010/main" val="31435594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8D436F-9ACD-4C92-AFC8-C934C527A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090538E0-A884-4E60-A6AB-77D830E2FC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3478" y="0"/>
            <a:ext cx="465738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EFF83FA-18B0-41E6-9A34-5C25C6FBBF52}"/>
              </a:ext>
            </a:extLst>
          </p:cNvPr>
          <p:cNvSpPr>
            <a:spLocks noGrp="1"/>
          </p:cNvSpPr>
          <p:nvPr>
            <p:ph type="title"/>
          </p:nvPr>
        </p:nvSpPr>
        <p:spPr>
          <a:xfrm>
            <a:off x="1901162" y="3050434"/>
            <a:ext cx="3722933" cy="757130"/>
          </a:xfrm>
          <a:ln w="25400" cap="sq">
            <a:solidFill>
              <a:srgbClr val="FFFFFF"/>
            </a:solidFill>
            <a:miter lim="800000"/>
          </a:ln>
        </p:spPr>
        <p:txBody>
          <a:bodyPr wrap="square">
            <a:normAutofit/>
          </a:bodyPr>
          <a:lstStyle/>
          <a:p>
            <a:pPr algn="ctr"/>
            <a:r>
              <a:rPr lang="en-US" sz="2800">
                <a:solidFill>
                  <a:srgbClr val="FFFFFF"/>
                </a:solidFill>
              </a:rPr>
              <a:t>Features considered</a:t>
            </a:r>
          </a:p>
        </p:txBody>
      </p:sp>
      <p:sp>
        <p:nvSpPr>
          <p:cNvPr id="13" name="Rectangle 12">
            <a:extLst>
              <a:ext uri="{FF2B5EF4-FFF2-40B4-BE49-F238E27FC236}">
                <a16:creationId xmlns:a16="http://schemas.microsoft.com/office/drawing/2014/main" id="{DB0D7DD0-1C67-4D4C-9E06-678233DB84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53478" cy="6858000"/>
          </a:xfrm>
          <a:prstGeom prst="rect">
            <a:avLst/>
          </a:prstGeom>
          <a:solidFill>
            <a:srgbClr val="40404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F60E18A-BC72-4778-A210-3264BB394299}"/>
              </a:ext>
            </a:extLst>
          </p:cNvPr>
          <p:cNvSpPr>
            <a:spLocks noGrp="1"/>
          </p:cNvSpPr>
          <p:nvPr>
            <p:ph sz="half" idx="1"/>
          </p:nvPr>
        </p:nvSpPr>
        <p:spPr>
          <a:xfrm>
            <a:off x="6574536" y="640080"/>
            <a:ext cx="5053066" cy="2546604"/>
          </a:xfrm>
        </p:spPr>
        <p:txBody>
          <a:bodyPr>
            <a:normAutofit/>
          </a:bodyPr>
          <a:lstStyle/>
          <a:p>
            <a:pPr marL="0" indent="0">
              <a:buNone/>
            </a:pPr>
            <a:r>
              <a:rPr lang="en-US" sz="2000" b="1" u="sng"/>
              <a:t>Temperature</a:t>
            </a:r>
          </a:p>
          <a:p>
            <a:r>
              <a:rPr lang="en-US" sz="2000"/>
              <a:t>Wind Speed</a:t>
            </a:r>
          </a:p>
          <a:p>
            <a:r>
              <a:rPr lang="en-US" sz="2000"/>
              <a:t>Visibility</a:t>
            </a:r>
          </a:p>
          <a:p>
            <a:r>
              <a:rPr lang="en-US" sz="2000"/>
              <a:t>Cloud Cover</a:t>
            </a:r>
          </a:p>
          <a:p>
            <a:r>
              <a:rPr lang="en-US" sz="2000"/>
              <a:t>Relative Humidity</a:t>
            </a:r>
          </a:p>
          <a:p>
            <a:pPr marL="0" indent="0">
              <a:buNone/>
            </a:pPr>
            <a:endParaRPr lang="en-US" sz="2000"/>
          </a:p>
        </p:txBody>
      </p:sp>
      <p:sp>
        <p:nvSpPr>
          <p:cNvPr id="4" name="Content Placeholder 3">
            <a:extLst>
              <a:ext uri="{FF2B5EF4-FFF2-40B4-BE49-F238E27FC236}">
                <a16:creationId xmlns:a16="http://schemas.microsoft.com/office/drawing/2014/main" id="{2B78CA9A-1278-463C-AD81-432F2B2E2D7E}"/>
              </a:ext>
            </a:extLst>
          </p:cNvPr>
          <p:cNvSpPr>
            <a:spLocks noGrp="1"/>
          </p:cNvSpPr>
          <p:nvPr>
            <p:ph sz="half" idx="2"/>
          </p:nvPr>
        </p:nvSpPr>
        <p:spPr>
          <a:xfrm>
            <a:off x="6570204" y="3291841"/>
            <a:ext cx="5057398" cy="2926080"/>
          </a:xfrm>
        </p:spPr>
        <p:txBody>
          <a:bodyPr>
            <a:noAutofit/>
          </a:bodyPr>
          <a:lstStyle/>
          <a:p>
            <a:pPr marL="0" indent="0">
              <a:buNone/>
            </a:pPr>
            <a:r>
              <a:rPr lang="en-US" sz="2000" b="1" u="sng"/>
              <a:t>Conditions</a:t>
            </a:r>
          </a:p>
          <a:p>
            <a:r>
              <a:rPr lang="en-US" sz="2000"/>
              <a:t>Temperature</a:t>
            </a:r>
          </a:p>
          <a:p>
            <a:r>
              <a:rPr lang="en-US" sz="2000"/>
              <a:t>Precipitation</a:t>
            </a:r>
          </a:p>
          <a:p>
            <a:r>
              <a:rPr lang="en-US" sz="2000"/>
              <a:t>Visibility</a:t>
            </a:r>
          </a:p>
          <a:p>
            <a:r>
              <a:rPr lang="en-US" sz="2000"/>
              <a:t>Cloud Cover</a:t>
            </a:r>
          </a:p>
          <a:p>
            <a:r>
              <a:rPr lang="en-US" sz="2000"/>
              <a:t>Relative Humidity</a:t>
            </a:r>
          </a:p>
          <a:p>
            <a:r>
              <a:rPr lang="en-US" sz="2000"/>
              <a:t>Wind Speed</a:t>
            </a:r>
          </a:p>
          <a:p>
            <a:pPr marL="0" indent="0">
              <a:buNone/>
            </a:pPr>
            <a:endParaRPr lang="en-US" sz="2000"/>
          </a:p>
        </p:txBody>
      </p:sp>
    </p:spTree>
    <p:extLst>
      <p:ext uri="{BB962C8B-B14F-4D97-AF65-F5344CB8AC3E}">
        <p14:creationId xmlns:p14="http://schemas.microsoft.com/office/powerpoint/2010/main" val="37906276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ight Triangle 1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33E676A-05CA-4157-BACF-FB90BA1F4C7F}"/>
              </a:ext>
            </a:extLst>
          </p:cNvPr>
          <p:cNvSpPr>
            <a:spLocks noGrp="1"/>
          </p:cNvSpPr>
          <p:nvPr>
            <p:ph type="title"/>
          </p:nvPr>
        </p:nvSpPr>
        <p:spPr>
          <a:xfrm>
            <a:off x="1006900" y="1188637"/>
            <a:ext cx="3141430" cy="4480726"/>
          </a:xfrm>
        </p:spPr>
        <p:txBody>
          <a:bodyPr>
            <a:normAutofit/>
          </a:bodyPr>
          <a:lstStyle/>
          <a:p>
            <a:pPr algn="r"/>
            <a:r>
              <a:rPr lang="en-US" sz="4100"/>
              <a:t>Classification Models</a:t>
            </a:r>
          </a:p>
        </p:txBody>
      </p:sp>
      <p:cxnSp>
        <p:nvCxnSpPr>
          <p:cNvPr id="16" name="Straight Connector 15">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4A94FAF-6505-45FF-A7DF-53BA7391ABFF}"/>
              </a:ext>
            </a:extLst>
          </p:cNvPr>
          <p:cNvSpPr>
            <a:spLocks noGrp="1"/>
          </p:cNvSpPr>
          <p:nvPr>
            <p:ph idx="1"/>
          </p:nvPr>
        </p:nvSpPr>
        <p:spPr>
          <a:xfrm>
            <a:off x="5138928" y="1338729"/>
            <a:ext cx="4795584" cy="4180542"/>
          </a:xfrm>
        </p:spPr>
        <p:txBody>
          <a:bodyPr anchor="ctr">
            <a:normAutofit/>
          </a:bodyPr>
          <a:lstStyle/>
          <a:p>
            <a:endParaRPr lang="en-US" sz="2400"/>
          </a:p>
          <a:p>
            <a:r>
              <a:rPr lang="en-US" sz="2400"/>
              <a:t>Models used for temperature and conditions classification</a:t>
            </a:r>
          </a:p>
          <a:p>
            <a:pPr lvl="1"/>
            <a:endParaRPr lang="en-US"/>
          </a:p>
          <a:p>
            <a:pPr lvl="1"/>
            <a:r>
              <a:rPr lang="en-US"/>
              <a:t>Linear SVM</a:t>
            </a:r>
          </a:p>
          <a:p>
            <a:pPr lvl="1"/>
            <a:r>
              <a:rPr lang="en-US"/>
              <a:t>Decision Tree Classifier</a:t>
            </a:r>
          </a:p>
          <a:p>
            <a:pPr lvl="1"/>
            <a:r>
              <a:rPr lang="en-US"/>
              <a:t>KNN Classifier</a:t>
            </a:r>
          </a:p>
          <a:p>
            <a:pPr lvl="1"/>
            <a:r>
              <a:rPr lang="en-US"/>
              <a:t>Random Forest Classifier</a:t>
            </a:r>
          </a:p>
          <a:p>
            <a:pPr lvl="1"/>
            <a:r>
              <a:rPr lang="en-US"/>
              <a:t>Gaussian NB Classifier</a:t>
            </a:r>
          </a:p>
        </p:txBody>
      </p:sp>
    </p:spTree>
    <p:extLst>
      <p:ext uri="{BB962C8B-B14F-4D97-AF65-F5344CB8AC3E}">
        <p14:creationId xmlns:p14="http://schemas.microsoft.com/office/powerpoint/2010/main" val="12667983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1BD87-FC97-496A-BA8A-BAC40875766B}"/>
              </a:ext>
            </a:extLst>
          </p:cNvPr>
          <p:cNvSpPr>
            <a:spLocks noGrp="1"/>
          </p:cNvSpPr>
          <p:nvPr>
            <p:ph type="title"/>
          </p:nvPr>
        </p:nvSpPr>
        <p:spPr>
          <a:xfrm>
            <a:off x="839788" y="457200"/>
            <a:ext cx="3932237" cy="1167319"/>
          </a:xfrm>
        </p:spPr>
        <p:txBody>
          <a:bodyPr/>
          <a:lstStyle/>
          <a:p>
            <a:r>
              <a:rPr lang="en-US" b="1"/>
              <a:t>Cross Validation</a:t>
            </a:r>
          </a:p>
        </p:txBody>
      </p:sp>
      <p:pic>
        <p:nvPicPr>
          <p:cNvPr id="6" name="Content Placeholder 5" descr="Chart, waterfall chart&#10;&#10;Description automatically generated">
            <a:extLst>
              <a:ext uri="{FF2B5EF4-FFF2-40B4-BE49-F238E27FC236}">
                <a16:creationId xmlns:a16="http://schemas.microsoft.com/office/drawing/2014/main" id="{379DA8AB-E1FA-4A9C-BAE3-79B994B087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0888" y="1819072"/>
            <a:ext cx="4876800" cy="2645924"/>
          </a:xfrm>
        </p:spPr>
      </p:pic>
      <p:sp>
        <p:nvSpPr>
          <p:cNvPr id="4" name="Text Placeholder 3">
            <a:extLst>
              <a:ext uri="{FF2B5EF4-FFF2-40B4-BE49-F238E27FC236}">
                <a16:creationId xmlns:a16="http://schemas.microsoft.com/office/drawing/2014/main" id="{45B32BAA-F17C-4397-BB75-352654730FCB}"/>
              </a:ext>
            </a:extLst>
          </p:cNvPr>
          <p:cNvSpPr>
            <a:spLocks noGrp="1"/>
          </p:cNvSpPr>
          <p:nvPr>
            <p:ph type="body" sz="half" idx="2"/>
          </p:nvPr>
        </p:nvSpPr>
        <p:spPr/>
        <p:txBody>
          <a:bodyPr>
            <a:noAutofit/>
          </a:bodyPr>
          <a:lstStyle/>
          <a:p>
            <a:pPr marL="285750" indent="-285750">
              <a:buFont typeface="Arial" panose="020B0604020202020204" pitchFamily="34" charset="0"/>
              <a:buChar char="•"/>
            </a:pPr>
            <a:r>
              <a:rPr lang="en-US" sz="1800"/>
              <a:t>It will split the training set into 10 folds when K = 10 and we train our model on 9-fold and test it on the last remaining fold. </a:t>
            </a:r>
          </a:p>
          <a:p>
            <a:endParaRPr lang="en-US" sz="1800"/>
          </a:p>
          <a:p>
            <a:pPr marL="285750" indent="-285750">
              <a:buFont typeface="Arial" panose="020B0604020202020204" pitchFamily="34" charset="0"/>
              <a:buChar char="•"/>
            </a:pPr>
            <a:r>
              <a:rPr lang="en-US" sz="1800"/>
              <a:t>We can make 10 different combinations of 9-folds to train the model and 1-fold to test it. </a:t>
            </a:r>
          </a:p>
          <a:p>
            <a:pPr marL="285750" indent="-285750">
              <a:buFont typeface="Arial" panose="020B0604020202020204" pitchFamily="34" charset="0"/>
              <a:buChar char="•"/>
            </a:pPr>
            <a:endParaRPr lang="en-US" sz="1800"/>
          </a:p>
          <a:p>
            <a:pPr marL="285750" indent="-285750">
              <a:buFont typeface="Arial" panose="020B0604020202020204" pitchFamily="34" charset="0"/>
              <a:buChar char="•"/>
            </a:pPr>
            <a:r>
              <a:rPr lang="en-US" sz="1800"/>
              <a:t>Like this, we can train the model and test them all on 10 combinations of training and test sets.</a:t>
            </a:r>
          </a:p>
        </p:txBody>
      </p:sp>
    </p:spTree>
    <p:extLst>
      <p:ext uri="{BB962C8B-B14F-4D97-AF65-F5344CB8AC3E}">
        <p14:creationId xmlns:p14="http://schemas.microsoft.com/office/powerpoint/2010/main" val="12554401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FB8F4-97F8-46D9-AFB3-A087B6939C52}"/>
              </a:ext>
            </a:extLst>
          </p:cNvPr>
          <p:cNvSpPr>
            <a:spLocks noGrp="1"/>
          </p:cNvSpPr>
          <p:nvPr>
            <p:ph type="title"/>
          </p:nvPr>
        </p:nvSpPr>
        <p:spPr/>
        <p:txBody>
          <a:bodyPr/>
          <a:lstStyle/>
          <a:p>
            <a:r>
              <a:rPr lang="en-US"/>
              <a:t>Cross Validation</a:t>
            </a:r>
          </a:p>
        </p:txBody>
      </p:sp>
      <p:sp>
        <p:nvSpPr>
          <p:cNvPr id="3" name="Content Placeholder 2">
            <a:extLst>
              <a:ext uri="{FF2B5EF4-FFF2-40B4-BE49-F238E27FC236}">
                <a16:creationId xmlns:a16="http://schemas.microsoft.com/office/drawing/2014/main" id="{775A87F4-D739-4243-A214-CCF517C26B84}"/>
              </a:ext>
            </a:extLst>
          </p:cNvPr>
          <p:cNvSpPr>
            <a:spLocks noGrp="1"/>
          </p:cNvSpPr>
          <p:nvPr>
            <p:ph idx="1"/>
          </p:nvPr>
        </p:nvSpPr>
        <p:spPr/>
        <p:txBody>
          <a:bodyPr/>
          <a:lstStyle/>
          <a:p>
            <a:endParaRPr lang="en-US"/>
          </a:p>
          <a:p>
            <a:r>
              <a:rPr lang="en-US"/>
              <a:t>For Classification, used 10-fold cross validation.</a:t>
            </a:r>
          </a:p>
          <a:p>
            <a:pPr marL="0" indent="0">
              <a:buNone/>
            </a:pPr>
            <a:endParaRPr lang="en-US"/>
          </a:p>
          <a:p>
            <a:pPr marL="0" indent="0">
              <a:buNone/>
            </a:pPr>
            <a:endParaRPr lang="en-US"/>
          </a:p>
          <a:p>
            <a:endParaRPr lang="en-US"/>
          </a:p>
          <a:p>
            <a:r>
              <a:rPr lang="en-US"/>
              <a:t>Train and test data is split based on the folds.</a:t>
            </a:r>
          </a:p>
          <a:p>
            <a:pPr marL="0" indent="0">
              <a:buNone/>
            </a:pPr>
            <a:endParaRPr lang="en-US"/>
          </a:p>
          <a:p>
            <a:pPr marL="0" indent="0">
              <a:buNone/>
            </a:pPr>
            <a:endParaRPr lang="en-US"/>
          </a:p>
        </p:txBody>
      </p:sp>
      <p:pic>
        <p:nvPicPr>
          <p:cNvPr id="5" name="Picture 4">
            <a:extLst>
              <a:ext uri="{FF2B5EF4-FFF2-40B4-BE49-F238E27FC236}">
                <a16:creationId xmlns:a16="http://schemas.microsoft.com/office/drawing/2014/main" id="{EAEE6461-D56A-40F2-94B0-E5DA6D8896AC}"/>
              </a:ext>
            </a:extLst>
          </p:cNvPr>
          <p:cNvPicPr>
            <a:picLocks noChangeAspect="1"/>
          </p:cNvPicPr>
          <p:nvPr/>
        </p:nvPicPr>
        <p:blipFill>
          <a:blip r:embed="rId2"/>
          <a:stretch>
            <a:fillRect/>
          </a:stretch>
        </p:blipFill>
        <p:spPr>
          <a:xfrm>
            <a:off x="2073898" y="3043237"/>
            <a:ext cx="6749591" cy="771525"/>
          </a:xfrm>
          <a:prstGeom prst="rect">
            <a:avLst/>
          </a:prstGeom>
        </p:spPr>
      </p:pic>
      <p:pic>
        <p:nvPicPr>
          <p:cNvPr id="7" name="Picture 6">
            <a:extLst>
              <a:ext uri="{FF2B5EF4-FFF2-40B4-BE49-F238E27FC236}">
                <a16:creationId xmlns:a16="http://schemas.microsoft.com/office/drawing/2014/main" id="{D4840DE6-9C7C-4A93-9B37-E8EE55F9BB7B}"/>
              </a:ext>
            </a:extLst>
          </p:cNvPr>
          <p:cNvPicPr>
            <a:picLocks noChangeAspect="1"/>
          </p:cNvPicPr>
          <p:nvPr/>
        </p:nvPicPr>
        <p:blipFill>
          <a:blip r:embed="rId3"/>
          <a:stretch>
            <a:fillRect/>
          </a:stretch>
        </p:blipFill>
        <p:spPr>
          <a:xfrm>
            <a:off x="2073898" y="5443292"/>
            <a:ext cx="8003356" cy="590550"/>
          </a:xfrm>
          <a:prstGeom prst="rect">
            <a:avLst/>
          </a:prstGeom>
        </p:spPr>
      </p:pic>
    </p:spTree>
    <p:extLst>
      <p:ext uri="{BB962C8B-B14F-4D97-AF65-F5344CB8AC3E}">
        <p14:creationId xmlns:p14="http://schemas.microsoft.com/office/powerpoint/2010/main" val="42503060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D6594-A6B7-413E-AB31-6898C0A76B2D}"/>
              </a:ext>
            </a:extLst>
          </p:cNvPr>
          <p:cNvSpPr>
            <a:spLocks noGrp="1"/>
          </p:cNvSpPr>
          <p:nvPr>
            <p:ph type="title"/>
          </p:nvPr>
        </p:nvSpPr>
        <p:spPr/>
        <p:txBody>
          <a:bodyPr/>
          <a:lstStyle/>
          <a:p>
            <a:r>
              <a:rPr lang="en-US"/>
              <a:t>Normalizing and Finding Accuracies</a:t>
            </a:r>
          </a:p>
        </p:txBody>
      </p:sp>
      <p:sp>
        <p:nvSpPr>
          <p:cNvPr id="3" name="Content Placeholder 2">
            <a:extLst>
              <a:ext uri="{FF2B5EF4-FFF2-40B4-BE49-F238E27FC236}">
                <a16:creationId xmlns:a16="http://schemas.microsoft.com/office/drawing/2014/main" id="{04B29F0E-E8F7-4DD0-AFBC-96BF0A683E28}"/>
              </a:ext>
            </a:extLst>
          </p:cNvPr>
          <p:cNvSpPr>
            <a:spLocks noGrp="1"/>
          </p:cNvSpPr>
          <p:nvPr>
            <p:ph idx="1"/>
          </p:nvPr>
        </p:nvSpPr>
        <p:spPr/>
        <p:txBody>
          <a:bodyPr/>
          <a:lstStyle/>
          <a:p>
            <a:endParaRPr lang="en-US"/>
          </a:p>
          <a:p>
            <a:r>
              <a:rPr lang="en-US"/>
              <a:t>Normalize the train data using Min Max Scaler.</a:t>
            </a:r>
          </a:p>
          <a:p>
            <a:pPr marL="0" indent="0">
              <a:buNone/>
            </a:pPr>
            <a:endParaRPr lang="en-US"/>
          </a:p>
          <a:p>
            <a:pPr marL="0" indent="0">
              <a:buNone/>
            </a:pPr>
            <a:endParaRPr lang="en-US"/>
          </a:p>
          <a:p>
            <a:r>
              <a:rPr lang="en-US"/>
              <a:t>We need to fit the train data into the model we use and find the accuracies.</a:t>
            </a:r>
          </a:p>
          <a:p>
            <a:r>
              <a:rPr lang="en-US"/>
              <a:t>We have numerous ways to find the accuracies, I used </a:t>
            </a:r>
            <a:r>
              <a:rPr lang="en-US" err="1"/>
              <a:t>accuracy_score</a:t>
            </a:r>
            <a:r>
              <a:rPr lang="en-US"/>
              <a:t> to get the accuracy of each model based on predictions done on test data.</a:t>
            </a:r>
          </a:p>
          <a:p>
            <a:endParaRPr lang="en-US"/>
          </a:p>
        </p:txBody>
      </p:sp>
      <p:pic>
        <p:nvPicPr>
          <p:cNvPr id="4" name="Picture 3">
            <a:extLst>
              <a:ext uri="{FF2B5EF4-FFF2-40B4-BE49-F238E27FC236}">
                <a16:creationId xmlns:a16="http://schemas.microsoft.com/office/drawing/2014/main" id="{77ED129B-55B8-41D4-9E3C-C2181F3C2B1A}"/>
              </a:ext>
            </a:extLst>
          </p:cNvPr>
          <p:cNvPicPr>
            <a:picLocks noChangeAspect="1"/>
          </p:cNvPicPr>
          <p:nvPr/>
        </p:nvPicPr>
        <p:blipFill>
          <a:blip r:embed="rId2"/>
          <a:stretch>
            <a:fillRect/>
          </a:stretch>
        </p:blipFill>
        <p:spPr>
          <a:xfrm>
            <a:off x="3833812" y="3095625"/>
            <a:ext cx="4524375" cy="666750"/>
          </a:xfrm>
          <a:prstGeom prst="rect">
            <a:avLst/>
          </a:prstGeom>
        </p:spPr>
      </p:pic>
    </p:spTree>
    <p:extLst>
      <p:ext uri="{BB962C8B-B14F-4D97-AF65-F5344CB8AC3E}">
        <p14:creationId xmlns:p14="http://schemas.microsoft.com/office/powerpoint/2010/main" val="37868124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984CD-079D-4E86-A13B-133C125316EA}"/>
              </a:ext>
            </a:extLst>
          </p:cNvPr>
          <p:cNvSpPr>
            <a:spLocks noGrp="1"/>
          </p:cNvSpPr>
          <p:nvPr>
            <p:ph type="title"/>
          </p:nvPr>
        </p:nvSpPr>
        <p:spPr>
          <a:xfrm>
            <a:off x="8153400" y="640081"/>
            <a:ext cx="3398518" cy="5255364"/>
          </a:xfrm>
        </p:spPr>
        <p:txBody>
          <a:bodyPr vert="horz" lIns="91440" tIns="45720" rIns="91440" bIns="45720" rtlCol="0" anchor="ctr">
            <a:normAutofit/>
          </a:bodyPr>
          <a:lstStyle/>
          <a:p>
            <a:r>
              <a:rPr lang="en-US"/>
              <a:t>Model Comparisions For Temperature</a:t>
            </a:r>
          </a:p>
        </p:txBody>
      </p:sp>
      <p:sp>
        <p:nvSpPr>
          <p:cNvPr id="4105" name="Rectangle 134">
            <a:extLst>
              <a:ext uri="{FF2B5EF4-FFF2-40B4-BE49-F238E27FC236}">
                <a16:creationId xmlns:a16="http://schemas.microsoft.com/office/drawing/2014/main" id="{3FA8EA49-487B-4E62-AC3C-3D4A96EF0A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06" name="Rounded Rectangle 9">
            <a:extLst>
              <a:ext uri="{FF2B5EF4-FFF2-40B4-BE49-F238E27FC236}">
                <a16:creationId xmlns:a16="http://schemas.microsoft.com/office/drawing/2014/main" id="{F3C8D54F-CA08-42F3-9924-FBA3CB680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208" y="484632"/>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98" name="Picture 2">
            <a:extLst>
              <a:ext uri="{FF2B5EF4-FFF2-40B4-BE49-F238E27FC236}">
                <a16:creationId xmlns:a16="http://schemas.microsoft.com/office/drawing/2014/main" id="{AE42E8B3-84D3-4CC7-82B3-99060C724A4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096" r="1095" b="-1"/>
          <a:stretch/>
        </p:blipFill>
        <p:spPr bwMode="auto">
          <a:xfrm>
            <a:off x="951882" y="965595"/>
            <a:ext cx="5632217" cy="4808332"/>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9441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025D35-0556-4090-BF80-333298C33E50}"/>
              </a:ext>
            </a:extLst>
          </p:cNvPr>
          <p:cNvSpPr>
            <a:spLocks noGrp="1"/>
          </p:cNvSpPr>
          <p:nvPr>
            <p:ph type="title"/>
          </p:nvPr>
        </p:nvSpPr>
        <p:spPr>
          <a:xfrm>
            <a:off x="1075767" y="1188637"/>
            <a:ext cx="2988234" cy="4480726"/>
          </a:xfrm>
        </p:spPr>
        <p:txBody>
          <a:bodyPr>
            <a:normAutofit/>
          </a:bodyPr>
          <a:lstStyle/>
          <a:p>
            <a:pPr algn="r"/>
            <a:r>
              <a:rPr lang="en-US" sz="3600"/>
              <a:t>Models Comparisions</a:t>
            </a:r>
          </a:p>
        </p:txBody>
      </p:sp>
      <p:cxnSp>
        <p:nvCxnSpPr>
          <p:cNvPr id="14"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9B7D37E-5E98-40E7-8FB0-E562822E5143}"/>
              </a:ext>
            </a:extLst>
          </p:cNvPr>
          <p:cNvSpPr>
            <a:spLocks noGrp="1"/>
          </p:cNvSpPr>
          <p:nvPr>
            <p:ph idx="1"/>
          </p:nvPr>
        </p:nvSpPr>
        <p:spPr>
          <a:xfrm>
            <a:off x="5255260" y="1648870"/>
            <a:ext cx="4702848" cy="3928970"/>
          </a:xfrm>
        </p:spPr>
        <p:txBody>
          <a:bodyPr anchor="ctr">
            <a:noAutofit/>
          </a:bodyPr>
          <a:lstStyle/>
          <a:p>
            <a:r>
              <a:rPr lang="en-US" sz="1800"/>
              <a:t>The possible reasons for the models to give best accuracies:</a:t>
            </a:r>
          </a:p>
          <a:p>
            <a:pPr lvl="1"/>
            <a:r>
              <a:rPr lang="en-US" sz="1800"/>
              <a:t>For temperature, Linear SVC performed well for all the four countries, followed by KNN and Gaussian NB Classifier.</a:t>
            </a:r>
          </a:p>
          <a:p>
            <a:pPr lvl="1"/>
            <a:r>
              <a:rPr lang="en-US" sz="1800"/>
              <a:t>The probability of SVC being accurate might be the selected hyperplane is the best fit for the features used.</a:t>
            </a:r>
          </a:p>
          <a:p>
            <a:pPr lvl="1"/>
            <a:r>
              <a:rPr lang="en-US" sz="1800"/>
              <a:t>Dimensions play an important role for KNN classification. The number of neighbors selected results in good accuracies.</a:t>
            </a:r>
          </a:p>
          <a:p>
            <a:pPr lvl="1"/>
            <a:r>
              <a:rPr lang="en-US" sz="1800"/>
              <a:t>NBC is used for Normal distribution data results in good accuracies.</a:t>
            </a:r>
          </a:p>
        </p:txBody>
      </p:sp>
    </p:spTree>
    <p:extLst>
      <p:ext uri="{BB962C8B-B14F-4D97-AF65-F5344CB8AC3E}">
        <p14:creationId xmlns:p14="http://schemas.microsoft.com/office/powerpoint/2010/main" val="36176660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333AB-2878-4473-AD2E-885065B1621E}"/>
              </a:ext>
            </a:extLst>
          </p:cNvPr>
          <p:cNvSpPr>
            <a:spLocks noGrp="1"/>
          </p:cNvSpPr>
          <p:nvPr>
            <p:ph type="title"/>
          </p:nvPr>
        </p:nvSpPr>
        <p:spPr>
          <a:xfrm>
            <a:off x="8153400" y="640081"/>
            <a:ext cx="3398518" cy="5255364"/>
          </a:xfrm>
        </p:spPr>
        <p:txBody>
          <a:bodyPr vert="horz" lIns="91440" tIns="45720" rIns="91440" bIns="45720" rtlCol="0" anchor="ctr">
            <a:normAutofit/>
          </a:bodyPr>
          <a:lstStyle/>
          <a:p>
            <a:r>
              <a:rPr lang="en-US"/>
              <a:t>Model comparisions for Conditions</a:t>
            </a:r>
          </a:p>
        </p:txBody>
      </p:sp>
      <p:sp>
        <p:nvSpPr>
          <p:cNvPr id="135" name="Rectangle 134">
            <a:extLst>
              <a:ext uri="{FF2B5EF4-FFF2-40B4-BE49-F238E27FC236}">
                <a16:creationId xmlns:a16="http://schemas.microsoft.com/office/drawing/2014/main" id="{3FA8EA49-487B-4E62-AC3C-3D4A96EF0A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ounded Rectangle 9">
            <a:extLst>
              <a:ext uri="{FF2B5EF4-FFF2-40B4-BE49-F238E27FC236}">
                <a16:creationId xmlns:a16="http://schemas.microsoft.com/office/drawing/2014/main" id="{F3C8D54F-CA08-42F3-9924-FBA3CB680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208" y="484632"/>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22" name="Picture 2">
            <a:extLst>
              <a:ext uri="{FF2B5EF4-FFF2-40B4-BE49-F238E27FC236}">
                <a16:creationId xmlns:a16="http://schemas.microsoft.com/office/drawing/2014/main" id="{7305C52F-31E6-4E3D-B5EC-82694927634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096" r="1095" b="-1"/>
          <a:stretch/>
        </p:blipFill>
        <p:spPr bwMode="auto">
          <a:xfrm>
            <a:off x="951882" y="965595"/>
            <a:ext cx="5632217" cy="4808332"/>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235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sunset over a city&#10;&#10;Description automatically generated">
            <a:extLst>
              <a:ext uri="{FF2B5EF4-FFF2-40B4-BE49-F238E27FC236}">
                <a16:creationId xmlns:a16="http://schemas.microsoft.com/office/drawing/2014/main" id="{BFFB51FF-4B34-4E36-8500-13C3EC059A39}"/>
              </a:ext>
            </a:extLst>
          </p:cNvPr>
          <p:cNvPicPr>
            <a:picLocks noChangeAspect="1"/>
          </p:cNvPicPr>
          <p:nvPr/>
        </p:nvPicPr>
        <p:blipFill rotWithShape="1">
          <a:blip r:embed="rId2"/>
          <a:srcRect r="21947" b="-1"/>
          <a:stretch/>
        </p:blipFill>
        <p:spPr>
          <a:xfrm>
            <a:off x="3523488" y="10"/>
            <a:ext cx="8668512" cy="6857990"/>
          </a:xfrm>
          <a:prstGeom prst="rect">
            <a:avLst/>
          </a:prstGeom>
        </p:spPr>
      </p:pic>
      <p:sp>
        <p:nvSpPr>
          <p:cNvPr id="18" name="Rectangle 1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6A0AD9-07CD-4B02-B860-46E2FB0FC020}"/>
              </a:ext>
            </a:extLst>
          </p:cNvPr>
          <p:cNvSpPr>
            <a:spLocks noGrp="1"/>
          </p:cNvSpPr>
          <p:nvPr>
            <p:ph type="title"/>
          </p:nvPr>
        </p:nvSpPr>
        <p:spPr>
          <a:xfrm>
            <a:off x="371094" y="1161288"/>
            <a:ext cx="3438144" cy="1124712"/>
          </a:xfrm>
        </p:spPr>
        <p:txBody>
          <a:bodyPr anchor="b">
            <a:normAutofit/>
          </a:bodyPr>
          <a:lstStyle/>
          <a:p>
            <a:r>
              <a:rPr lang="en-US" sz="2800">
                <a:cs typeface="Calibri Light"/>
              </a:rPr>
              <a:t>Causes</a:t>
            </a:r>
            <a:endParaRPr lang="en-US" sz="2800"/>
          </a:p>
        </p:txBody>
      </p:sp>
      <p:sp>
        <p:nvSpPr>
          <p:cNvPr id="19"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C1C58A5-A5CF-4421-9163-4DE294A3F9CE}"/>
              </a:ext>
            </a:extLst>
          </p:cNvPr>
          <p:cNvSpPr>
            <a:spLocks noGrp="1"/>
          </p:cNvSpPr>
          <p:nvPr>
            <p:ph idx="1"/>
          </p:nvPr>
        </p:nvSpPr>
        <p:spPr>
          <a:xfrm>
            <a:off x="371094" y="2718054"/>
            <a:ext cx="3438906" cy="3207258"/>
          </a:xfrm>
        </p:spPr>
        <p:txBody>
          <a:bodyPr vert="horz" lIns="91440" tIns="45720" rIns="91440" bIns="45720" rtlCol="0" anchor="t">
            <a:normAutofit/>
          </a:bodyPr>
          <a:lstStyle/>
          <a:p>
            <a:r>
              <a:rPr lang="en-US" sz="1400">
                <a:cs typeface="Calibri"/>
              </a:rPr>
              <a:t>Relative Humidity</a:t>
            </a:r>
          </a:p>
          <a:p>
            <a:pPr lvl="1"/>
            <a:r>
              <a:rPr lang="en-US" sz="1400">
                <a:ea typeface="+mn-lt"/>
                <a:cs typeface="+mn-lt"/>
              </a:rPr>
              <a:t>If the water vapor content stays the same and the </a:t>
            </a:r>
            <a:r>
              <a:rPr lang="en-US" sz="1400" b="1">
                <a:ea typeface="+mn-lt"/>
                <a:cs typeface="+mn-lt"/>
              </a:rPr>
              <a:t>temperature</a:t>
            </a:r>
            <a:r>
              <a:rPr lang="en-US" sz="1400">
                <a:ea typeface="+mn-lt"/>
                <a:cs typeface="+mn-lt"/>
              </a:rPr>
              <a:t> drops, the </a:t>
            </a:r>
            <a:r>
              <a:rPr lang="en-US" sz="1400" b="1">
                <a:ea typeface="+mn-lt"/>
                <a:cs typeface="+mn-lt"/>
              </a:rPr>
              <a:t>relative humidity</a:t>
            </a:r>
            <a:r>
              <a:rPr lang="en-US" sz="1400">
                <a:ea typeface="+mn-lt"/>
                <a:cs typeface="+mn-lt"/>
              </a:rPr>
              <a:t> increases. </a:t>
            </a:r>
          </a:p>
          <a:p>
            <a:pPr lvl="1"/>
            <a:r>
              <a:rPr lang="en-US" sz="1400">
                <a:ea typeface="+mn-lt"/>
                <a:cs typeface="+mn-lt"/>
              </a:rPr>
              <a:t>If the water vapor content stays the same and the </a:t>
            </a:r>
            <a:r>
              <a:rPr lang="en-US" sz="1400" b="1">
                <a:ea typeface="+mn-lt"/>
                <a:cs typeface="+mn-lt"/>
              </a:rPr>
              <a:t>temperature</a:t>
            </a:r>
            <a:r>
              <a:rPr lang="en-US" sz="1400">
                <a:ea typeface="+mn-lt"/>
                <a:cs typeface="+mn-lt"/>
              </a:rPr>
              <a:t> rises, the </a:t>
            </a:r>
            <a:r>
              <a:rPr lang="en-US" sz="1400" b="1">
                <a:ea typeface="+mn-lt"/>
                <a:cs typeface="+mn-lt"/>
              </a:rPr>
              <a:t>relative humidity</a:t>
            </a:r>
            <a:r>
              <a:rPr lang="en-US" sz="1400">
                <a:ea typeface="+mn-lt"/>
                <a:cs typeface="+mn-lt"/>
              </a:rPr>
              <a:t> decreases. </a:t>
            </a:r>
          </a:p>
          <a:p>
            <a:pPr lvl="1"/>
            <a:r>
              <a:rPr lang="en-US" sz="1400">
                <a:ea typeface="+mn-lt"/>
                <a:cs typeface="+mn-lt"/>
              </a:rPr>
              <a:t>As the </a:t>
            </a:r>
            <a:r>
              <a:rPr lang="en-US" sz="1400" b="1">
                <a:ea typeface="+mn-lt"/>
                <a:cs typeface="+mn-lt"/>
              </a:rPr>
              <a:t>climate</a:t>
            </a:r>
            <a:r>
              <a:rPr lang="en-US" sz="1400">
                <a:ea typeface="+mn-lt"/>
                <a:cs typeface="+mn-lt"/>
              </a:rPr>
              <a:t> continues to </a:t>
            </a:r>
            <a:r>
              <a:rPr lang="en-US" sz="1400" b="1">
                <a:ea typeface="+mn-lt"/>
                <a:cs typeface="+mn-lt"/>
              </a:rPr>
              <a:t>warm</a:t>
            </a:r>
            <a:r>
              <a:rPr lang="en-US" sz="1400">
                <a:ea typeface="+mn-lt"/>
                <a:cs typeface="+mn-lt"/>
              </a:rPr>
              <a:t>, the prospect of increasingly </a:t>
            </a:r>
            <a:r>
              <a:rPr lang="en-US" sz="1400" b="1">
                <a:ea typeface="+mn-lt"/>
                <a:cs typeface="+mn-lt"/>
              </a:rPr>
              <a:t>humid</a:t>
            </a:r>
            <a:r>
              <a:rPr lang="en-US" sz="1400">
                <a:ea typeface="+mn-lt"/>
                <a:cs typeface="+mn-lt"/>
              </a:rPr>
              <a:t> heat waves will increase. </a:t>
            </a:r>
            <a:endParaRPr lang="en-US" sz="1400">
              <a:cs typeface="Calibri"/>
            </a:endParaRPr>
          </a:p>
        </p:txBody>
      </p:sp>
    </p:spTree>
    <p:extLst>
      <p:ext uri="{BB962C8B-B14F-4D97-AF65-F5344CB8AC3E}">
        <p14:creationId xmlns:p14="http://schemas.microsoft.com/office/powerpoint/2010/main" val="32084517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1170F5-0189-49A4-818D-E4BFA9E088F9}"/>
              </a:ext>
            </a:extLst>
          </p:cNvPr>
          <p:cNvSpPr>
            <a:spLocks noGrp="1"/>
          </p:cNvSpPr>
          <p:nvPr>
            <p:ph type="title"/>
          </p:nvPr>
        </p:nvSpPr>
        <p:spPr>
          <a:xfrm>
            <a:off x="1075767" y="1188637"/>
            <a:ext cx="2988234" cy="4480726"/>
          </a:xfrm>
        </p:spPr>
        <p:txBody>
          <a:bodyPr>
            <a:normAutofit/>
          </a:bodyPr>
          <a:lstStyle/>
          <a:p>
            <a:pPr algn="r"/>
            <a:r>
              <a:rPr lang="en-US" sz="3600"/>
              <a:t>Model Comparisions</a:t>
            </a:r>
          </a:p>
        </p:txBody>
      </p:sp>
      <p:cxnSp>
        <p:nvCxnSpPr>
          <p:cNvPr id="14"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111722E-6AC4-4B48-8A00-B9424E0A0200}"/>
              </a:ext>
            </a:extLst>
          </p:cNvPr>
          <p:cNvSpPr>
            <a:spLocks noGrp="1"/>
          </p:cNvSpPr>
          <p:nvPr>
            <p:ph idx="1"/>
          </p:nvPr>
        </p:nvSpPr>
        <p:spPr>
          <a:xfrm>
            <a:off x="5255260" y="1270000"/>
            <a:ext cx="4702848" cy="4216400"/>
          </a:xfrm>
        </p:spPr>
        <p:txBody>
          <a:bodyPr anchor="ctr">
            <a:normAutofit/>
          </a:bodyPr>
          <a:lstStyle/>
          <a:p>
            <a:pPr marL="0" indent="0">
              <a:buNone/>
            </a:pPr>
            <a:r>
              <a:rPr lang="en-US" sz="1800"/>
              <a:t>The possible reasons for the models to give best accuracies:</a:t>
            </a:r>
          </a:p>
          <a:p>
            <a:pPr marL="0" indent="0">
              <a:buNone/>
            </a:pPr>
            <a:endParaRPr lang="en-US" sz="1800"/>
          </a:p>
          <a:p>
            <a:pPr lvl="1"/>
            <a:r>
              <a:rPr lang="en-US" sz="1800"/>
              <a:t>For Conditions, Decision Tree and Random Forest Classifier performed well for all the four countries, followed by Gaussian NB Classifier.</a:t>
            </a:r>
          </a:p>
          <a:p>
            <a:pPr lvl="1"/>
            <a:r>
              <a:rPr lang="en-US" sz="1800"/>
              <a:t>The root plays a major role in getting the best accuracies for DT Classifier.</a:t>
            </a:r>
          </a:p>
          <a:p>
            <a:pPr lvl="1"/>
            <a:r>
              <a:rPr lang="en-US" sz="1800"/>
              <a:t>High Dimensional Data can be handled and used to make predictive analysis using RF classifier accurately.</a:t>
            </a:r>
          </a:p>
          <a:p>
            <a:pPr lvl="1"/>
            <a:r>
              <a:rPr lang="en-US" sz="1800"/>
              <a:t>NBC is used for Normal distribution data results in good accuracies.</a:t>
            </a:r>
          </a:p>
          <a:p>
            <a:pPr marL="457200" lvl="1" indent="0">
              <a:buNone/>
            </a:pPr>
            <a:endParaRPr lang="en-US" sz="1800"/>
          </a:p>
        </p:txBody>
      </p:sp>
    </p:spTree>
    <p:extLst>
      <p:ext uri="{BB962C8B-B14F-4D97-AF65-F5344CB8AC3E}">
        <p14:creationId xmlns:p14="http://schemas.microsoft.com/office/powerpoint/2010/main" val="20971519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5133BFC-9415-41F6-8912-8F57884A93AE}"/>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kern="1200">
                <a:solidFill>
                  <a:srgbClr val="FFFFFF"/>
                </a:solidFill>
                <a:latin typeface="+mj-lt"/>
                <a:ea typeface="+mj-ea"/>
                <a:cs typeface="+mj-cs"/>
              </a:rPr>
              <a:t>Anomaly Detection</a:t>
            </a:r>
          </a:p>
        </p:txBody>
      </p:sp>
    </p:spTree>
    <p:extLst>
      <p:ext uri="{BB962C8B-B14F-4D97-AF65-F5344CB8AC3E}">
        <p14:creationId xmlns:p14="http://schemas.microsoft.com/office/powerpoint/2010/main" val="16822940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Chart&#10;&#10;Description automatically generated">
            <a:extLst>
              <a:ext uri="{FF2B5EF4-FFF2-40B4-BE49-F238E27FC236}">
                <a16:creationId xmlns:a16="http://schemas.microsoft.com/office/drawing/2014/main" id="{B7F64B0C-2C7C-4152-BCAB-E07190B2D738}"/>
              </a:ext>
            </a:extLst>
          </p:cNvPr>
          <p:cNvPicPr>
            <a:picLocks noGrp="1" noChangeAspect="1"/>
          </p:cNvPicPr>
          <p:nvPr>
            <p:ph sz="half" idx="1"/>
          </p:nvPr>
        </p:nvPicPr>
        <p:blipFill>
          <a:blip r:embed="rId2"/>
          <a:stretch>
            <a:fillRect/>
          </a:stretch>
        </p:blipFill>
        <p:spPr>
          <a:xfrm>
            <a:off x="6096000" y="635000"/>
            <a:ext cx="5448300" cy="2743200"/>
          </a:xfrm>
        </p:spPr>
      </p:pic>
      <p:pic>
        <p:nvPicPr>
          <p:cNvPr id="6" name="Picture 6" descr="Chart&#10;&#10;Description automatically generated">
            <a:extLst>
              <a:ext uri="{FF2B5EF4-FFF2-40B4-BE49-F238E27FC236}">
                <a16:creationId xmlns:a16="http://schemas.microsoft.com/office/drawing/2014/main" id="{B79AB208-7A64-427D-B7D1-6DE1C3DBC973}"/>
              </a:ext>
            </a:extLst>
          </p:cNvPr>
          <p:cNvPicPr>
            <a:picLocks noGrp="1" noChangeAspect="1"/>
          </p:cNvPicPr>
          <p:nvPr>
            <p:ph sz="half" idx="2"/>
          </p:nvPr>
        </p:nvPicPr>
        <p:blipFill>
          <a:blip r:embed="rId3"/>
          <a:stretch>
            <a:fillRect/>
          </a:stretch>
        </p:blipFill>
        <p:spPr>
          <a:xfrm>
            <a:off x="6096000" y="3454400"/>
            <a:ext cx="5448300" cy="2743200"/>
          </a:xfrm>
        </p:spPr>
      </p:pic>
      <p:sp>
        <p:nvSpPr>
          <p:cNvPr id="2" name="Title 1">
            <a:extLst>
              <a:ext uri="{FF2B5EF4-FFF2-40B4-BE49-F238E27FC236}">
                <a16:creationId xmlns:a16="http://schemas.microsoft.com/office/drawing/2014/main" id="{E8CFEFE4-9E55-490C-B6EF-EA8C31A76812}"/>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kern="1200">
                <a:solidFill>
                  <a:srgbClr val="FFFFFF"/>
                </a:solidFill>
                <a:latin typeface="+mj-lt"/>
                <a:ea typeface="+mj-ea"/>
                <a:cs typeface="+mj-cs"/>
              </a:rPr>
              <a:t>Global Land Average</a:t>
            </a:r>
          </a:p>
        </p:txBody>
      </p:sp>
    </p:spTree>
    <p:extLst>
      <p:ext uri="{BB962C8B-B14F-4D97-AF65-F5344CB8AC3E}">
        <p14:creationId xmlns:p14="http://schemas.microsoft.com/office/powerpoint/2010/main" val="26359473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F24A09B-713F-43FC-AB6E-B88083968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0B91AB35-C3B4-4B70-B3DD-13D63B7DA23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3975" y="2423149"/>
            <a:ext cx="0" cy="201168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5" name="Picture 5" descr="Chart, histogram&#10;&#10;Description automatically generated">
            <a:extLst>
              <a:ext uri="{FF2B5EF4-FFF2-40B4-BE49-F238E27FC236}">
                <a16:creationId xmlns:a16="http://schemas.microsoft.com/office/drawing/2014/main" id="{B12361DF-C72A-4857-BC2B-021136778732}"/>
              </a:ext>
            </a:extLst>
          </p:cNvPr>
          <p:cNvPicPr>
            <a:picLocks noGrp="1" noChangeAspect="1"/>
          </p:cNvPicPr>
          <p:nvPr>
            <p:ph sz="half" idx="1"/>
          </p:nvPr>
        </p:nvPicPr>
        <p:blipFill>
          <a:blip r:embed="rId2"/>
          <a:stretch>
            <a:fillRect/>
          </a:stretch>
        </p:blipFill>
        <p:spPr>
          <a:xfrm>
            <a:off x="6108700" y="635000"/>
            <a:ext cx="5410200" cy="2743200"/>
          </a:xfrm>
        </p:spPr>
      </p:pic>
      <p:pic>
        <p:nvPicPr>
          <p:cNvPr id="6" name="Picture 6" descr="Chart, histogram&#10;&#10;Description automatically generated">
            <a:extLst>
              <a:ext uri="{FF2B5EF4-FFF2-40B4-BE49-F238E27FC236}">
                <a16:creationId xmlns:a16="http://schemas.microsoft.com/office/drawing/2014/main" id="{A0D8F560-4EAB-4E68-B55D-74E7D4AB6F65}"/>
              </a:ext>
            </a:extLst>
          </p:cNvPr>
          <p:cNvPicPr>
            <a:picLocks noGrp="1" noChangeAspect="1"/>
          </p:cNvPicPr>
          <p:nvPr>
            <p:ph sz="half" idx="2"/>
          </p:nvPr>
        </p:nvPicPr>
        <p:blipFill>
          <a:blip r:embed="rId3"/>
          <a:stretch>
            <a:fillRect/>
          </a:stretch>
        </p:blipFill>
        <p:spPr>
          <a:xfrm>
            <a:off x="6108700" y="3454400"/>
            <a:ext cx="5410200" cy="2743200"/>
          </a:xfrm>
        </p:spPr>
      </p:pic>
      <p:sp>
        <p:nvSpPr>
          <p:cNvPr id="2" name="Title 1">
            <a:extLst>
              <a:ext uri="{FF2B5EF4-FFF2-40B4-BE49-F238E27FC236}">
                <a16:creationId xmlns:a16="http://schemas.microsoft.com/office/drawing/2014/main" id="{86E9541D-184F-4300-A02A-3466CD9F3C6F}"/>
              </a:ext>
            </a:extLst>
          </p:cNvPr>
          <p:cNvSpPr>
            <a:spLocks noGrp="1"/>
          </p:cNvSpPr>
          <p:nvPr>
            <p:ph type="title"/>
          </p:nvPr>
        </p:nvSpPr>
        <p:spPr>
          <a:xfrm>
            <a:off x="646744" y="640080"/>
            <a:ext cx="4173905" cy="5577818"/>
          </a:xfrm>
        </p:spPr>
        <p:txBody>
          <a:bodyPr vert="horz" lIns="91440" tIns="45720" rIns="91440" bIns="45720" rtlCol="0" anchor="ctr">
            <a:normAutofit/>
          </a:bodyPr>
          <a:lstStyle/>
          <a:p>
            <a:pPr algn="r"/>
            <a:r>
              <a:rPr lang="en-US" sz="5400" kern="1200">
                <a:solidFill>
                  <a:srgbClr val="FFFFFF"/>
                </a:solidFill>
                <a:latin typeface="+mj-lt"/>
                <a:ea typeface="+mj-ea"/>
                <a:cs typeface="+mj-cs"/>
              </a:rPr>
              <a:t>Uncertainties in </a:t>
            </a:r>
            <a:r>
              <a:rPr lang="en-US" sz="5400">
                <a:solidFill>
                  <a:srgbClr val="FFFFFF"/>
                </a:solidFill>
              </a:rPr>
              <a:t>Global Land Average Data</a:t>
            </a:r>
            <a:endParaRPr lang="en-US" sz="5400" kern="1200">
              <a:solidFill>
                <a:srgbClr val="FFFFFF"/>
              </a:solidFill>
              <a:latin typeface="+mj-lt"/>
              <a:ea typeface="+mj-ea"/>
              <a:cs typeface="+mj-cs"/>
            </a:endParaRPr>
          </a:p>
        </p:txBody>
      </p:sp>
    </p:spTree>
    <p:extLst>
      <p:ext uri="{BB962C8B-B14F-4D97-AF65-F5344CB8AC3E}">
        <p14:creationId xmlns:p14="http://schemas.microsoft.com/office/powerpoint/2010/main" val="7032419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Chart&#10;&#10;Description automatically generated">
            <a:extLst>
              <a:ext uri="{FF2B5EF4-FFF2-40B4-BE49-F238E27FC236}">
                <a16:creationId xmlns:a16="http://schemas.microsoft.com/office/drawing/2014/main" id="{EBEDDB16-6328-4074-8A15-495EC77CB10D}"/>
              </a:ext>
            </a:extLst>
          </p:cNvPr>
          <p:cNvPicPr>
            <a:picLocks noGrp="1" noChangeAspect="1"/>
          </p:cNvPicPr>
          <p:nvPr>
            <p:ph sz="half" idx="1"/>
          </p:nvPr>
        </p:nvPicPr>
        <p:blipFill>
          <a:blip r:embed="rId2"/>
          <a:stretch>
            <a:fillRect/>
          </a:stretch>
        </p:blipFill>
        <p:spPr>
          <a:xfrm>
            <a:off x="6096000" y="635000"/>
            <a:ext cx="5448300" cy="2743200"/>
          </a:xfrm>
        </p:spPr>
      </p:pic>
      <p:pic>
        <p:nvPicPr>
          <p:cNvPr id="6" name="Picture 6" descr="Chart&#10;&#10;Description automatically generated">
            <a:extLst>
              <a:ext uri="{FF2B5EF4-FFF2-40B4-BE49-F238E27FC236}">
                <a16:creationId xmlns:a16="http://schemas.microsoft.com/office/drawing/2014/main" id="{D156F2BD-2F2A-4CD4-BD1C-C4626EDE090C}"/>
              </a:ext>
            </a:extLst>
          </p:cNvPr>
          <p:cNvPicPr>
            <a:picLocks noGrp="1" noChangeAspect="1"/>
          </p:cNvPicPr>
          <p:nvPr>
            <p:ph sz="half" idx="2"/>
          </p:nvPr>
        </p:nvPicPr>
        <p:blipFill>
          <a:blip r:embed="rId3"/>
          <a:stretch>
            <a:fillRect/>
          </a:stretch>
        </p:blipFill>
        <p:spPr>
          <a:xfrm>
            <a:off x="6096000" y="3454400"/>
            <a:ext cx="5448300" cy="2743200"/>
          </a:xfrm>
        </p:spPr>
      </p:pic>
      <p:sp>
        <p:nvSpPr>
          <p:cNvPr id="2" name="Title 1">
            <a:extLst>
              <a:ext uri="{FF2B5EF4-FFF2-40B4-BE49-F238E27FC236}">
                <a16:creationId xmlns:a16="http://schemas.microsoft.com/office/drawing/2014/main" id="{283A93E3-50D4-4058-B7B5-0DB4CF9F5E57}"/>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kern="1200">
                <a:solidFill>
                  <a:srgbClr val="FFFFFF"/>
                </a:solidFill>
                <a:latin typeface="+mj-lt"/>
                <a:ea typeface="+mj-ea"/>
                <a:cs typeface="+mj-cs"/>
              </a:rPr>
              <a:t>Global Land and Ocean Average Temperature</a:t>
            </a:r>
          </a:p>
        </p:txBody>
      </p:sp>
    </p:spTree>
    <p:extLst>
      <p:ext uri="{BB962C8B-B14F-4D97-AF65-F5344CB8AC3E}">
        <p14:creationId xmlns:p14="http://schemas.microsoft.com/office/powerpoint/2010/main" val="22316653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499902A-98FB-4524-A6B9-54E375571E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line chart&#10;&#10;Description automatically generated">
            <a:extLst>
              <a:ext uri="{FF2B5EF4-FFF2-40B4-BE49-F238E27FC236}">
                <a16:creationId xmlns:a16="http://schemas.microsoft.com/office/drawing/2014/main" id="{4B5EDED1-5779-4EA6-8FAD-F3867E096433}"/>
              </a:ext>
            </a:extLst>
          </p:cNvPr>
          <p:cNvPicPr>
            <a:picLocks noGrp="1" noChangeAspect="1"/>
          </p:cNvPicPr>
          <p:nvPr>
            <p:ph sz="half" idx="1"/>
          </p:nvPr>
        </p:nvPicPr>
        <p:blipFill>
          <a:blip r:embed="rId2"/>
          <a:stretch>
            <a:fillRect/>
          </a:stretch>
        </p:blipFill>
        <p:spPr>
          <a:xfrm>
            <a:off x="635000" y="736600"/>
            <a:ext cx="5346700" cy="2641600"/>
          </a:xfrm>
        </p:spPr>
      </p:pic>
      <p:pic>
        <p:nvPicPr>
          <p:cNvPr id="6" name="Picture 6" descr="A picture containing chart&#10;&#10;Description automatically generated">
            <a:extLst>
              <a:ext uri="{FF2B5EF4-FFF2-40B4-BE49-F238E27FC236}">
                <a16:creationId xmlns:a16="http://schemas.microsoft.com/office/drawing/2014/main" id="{20FC1593-091A-4A56-8B97-57E4198DD36A}"/>
              </a:ext>
            </a:extLst>
          </p:cNvPr>
          <p:cNvPicPr>
            <a:picLocks noGrp="1" noChangeAspect="1"/>
          </p:cNvPicPr>
          <p:nvPr>
            <p:ph sz="half" idx="2"/>
          </p:nvPr>
        </p:nvPicPr>
        <p:blipFill>
          <a:blip r:embed="rId3"/>
          <a:stretch>
            <a:fillRect/>
          </a:stretch>
        </p:blipFill>
        <p:spPr>
          <a:xfrm>
            <a:off x="635000" y="3454400"/>
            <a:ext cx="5346700" cy="2641600"/>
          </a:xfrm>
        </p:spPr>
      </p:pic>
      <p:sp>
        <p:nvSpPr>
          <p:cNvPr id="2" name="Title 1">
            <a:extLst>
              <a:ext uri="{FF2B5EF4-FFF2-40B4-BE49-F238E27FC236}">
                <a16:creationId xmlns:a16="http://schemas.microsoft.com/office/drawing/2014/main" id="{54E829BB-B104-4985-BF1D-F08ACFE9EDA1}"/>
              </a:ext>
            </a:extLst>
          </p:cNvPr>
          <p:cNvSpPr>
            <a:spLocks noGrp="1"/>
          </p:cNvSpPr>
          <p:nvPr>
            <p:ph type="title"/>
          </p:nvPr>
        </p:nvSpPr>
        <p:spPr>
          <a:xfrm>
            <a:off x="6381684" y="728904"/>
            <a:ext cx="5204184" cy="5400186"/>
          </a:xfrm>
        </p:spPr>
        <p:txBody>
          <a:bodyPr vert="horz" lIns="91440" tIns="45720" rIns="91440" bIns="45720" rtlCol="0" anchor="ctr">
            <a:normAutofit/>
          </a:bodyPr>
          <a:lstStyle/>
          <a:p>
            <a:r>
              <a:rPr lang="en-US" sz="5200" kern="1200">
                <a:solidFill>
                  <a:schemeClr val="tx1"/>
                </a:solidFill>
                <a:latin typeface="+mj-lt"/>
                <a:ea typeface="+mj-ea"/>
                <a:cs typeface="+mj-cs"/>
              </a:rPr>
              <a:t>Coal Consumption as direct energy</a:t>
            </a:r>
          </a:p>
        </p:txBody>
      </p:sp>
    </p:spTree>
    <p:extLst>
      <p:ext uri="{BB962C8B-B14F-4D97-AF65-F5344CB8AC3E}">
        <p14:creationId xmlns:p14="http://schemas.microsoft.com/office/powerpoint/2010/main" val="27523577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499902A-98FB-4524-A6B9-54E375571E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Chart, line chart&#10;&#10;Description automatically generated">
            <a:extLst>
              <a:ext uri="{FF2B5EF4-FFF2-40B4-BE49-F238E27FC236}">
                <a16:creationId xmlns:a16="http://schemas.microsoft.com/office/drawing/2014/main" id="{B32CFCA2-63A5-4FF8-B767-A4B17DC0811D}"/>
              </a:ext>
            </a:extLst>
          </p:cNvPr>
          <p:cNvPicPr>
            <a:picLocks noGrp="1" noChangeAspect="1"/>
          </p:cNvPicPr>
          <p:nvPr>
            <p:ph sz="half" idx="1"/>
          </p:nvPr>
        </p:nvPicPr>
        <p:blipFill>
          <a:blip r:embed="rId2"/>
          <a:stretch>
            <a:fillRect/>
          </a:stretch>
        </p:blipFill>
        <p:spPr>
          <a:xfrm>
            <a:off x="635000" y="736600"/>
            <a:ext cx="5346700" cy="2641600"/>
          </a:xfrm>
        </p:spPr>
      </p:pic>
      <p:pic>
        <p:nvPicPr>
          <p:cNvPr id="6" name="Picture 6" descr="A picture containing graphical user interface&#10;&#10;Description automatically generated">
            <a:extLst>
              <a:ext uri="{FF2B5EF4-FFF2-40B4-BE49-F238E27FC236}">
                <a16:creationId xmlns:a16="http://schemas.microsoft.com/office/drawing/2014/main" id="{11DCB1CF-EA7D-4A21-AEEE-FDD0CFA2F2FF}"/>
              </a:ext>
            </a:extLst>
          </p:cNvPr>
          <p:cNvPicPr>
            <a:picLocks noGrp="1" noChangeAspect="1"/>
          </p:cNvPicPr>
          <p:nvPr>
            <p:ph sz="half" idx="2"/>
          </p:nvPr>
        </p:nvPicPr>
        <p:blipFill>
          <a:blip r:embed="rId3"/>
          <a:stretch>
            <a:fillRect/>
          </a:stretch>
        </p:blipFill>
        <p:spPr>
          <a:xfrm>
            <a:off x="635000" y="3454400"/>
            <a:ext cx="5346700" cy="2641600"/>
          </a:xfrm>
        </p:spPr>
      </p:pic>
      <p:sp>
        <p:nvSpPr>
          <p:cNvPr id="2" name="Title 1">
            <a:extLst>
              <a:ext uri="{FF2B5EF4-FFF2-40B4-BE49-F238E27FC236}">
                <a16:creationId xmlns:a16="http://schemas.microsoft.com/office/drawing/2014/main" id="{E8AA2732-3048-45C5-A035-9B5CD97CDA41}"/>
              </a:ext>
            </a:extLst>
          </p:cNvPr>
          <p:cNvSpPr>
            <a:spLocks noGrp="1"/>
          </p:cNvSpPr>
          <p:nvPr>
            <p:ph type="title"/>
          </p:nvPr>
        </p:nvSpPr>
        <p:spPr>
          <a:xfrm>
            <a:off x="6381684" y="728904"/>
            <a:ext cx="5204184" cy="5400186"/>
          </a:xfrm>
        </p:spPr>
        <p:txBody>
          <a:bodyPr vert="horz" lIns="91440" tIns="45720" rIns="91440" bIns="45720" rtlCol="0" anchor="ctr">
            <a:normAutofit/>
          </a:bodyPr>
          <a:lstStyle/>
          <a:p>
            <a:r>
              <a:rPr lang="en-US" sz="5200" kern="1200">
                <a:solidFill>
                  <a:schemeClr val="tx1"/>
                </a:solidFill>
                <a:latin typeface="+mj-lt"/>
                <a:ea typeface="+mj-ea"/>
                <a:cs typeface="+mj-cs"/>
              </a:rPr>
              <a:t>Oil consumption as direct energy</a:t>
            </a:r>
          </a:p>
        </p:txBody>
      </p:sp>
    </p:spTree>
    <p:extLst>
      <p:ext uri="{BB962C8B-B14F-4D97-AF65-F5344CB8AC3E}">
        <p14:creationId xmlns:p14="http://schemas.microsoft.com/office/powerpoint/2010/main" val="32700074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499902A-98FB-4524-A6B9-54E375571E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picture containing line chart&#10;&#10;Description automatically generated">
            <a:extLst>
              <a:ext uri="{FF2B5EF4-FFF2-40B4-BE49-F238E27FC236}">
                <a16:creationId xmlns:a16="http://schemas.microsoft.com/office/drawing/2014/main" id="{6B7DEE01-9A77-41E9-B89D-E4AD18A84F40}"/>
              </a:ext>
            </a:extLst>
          </p:cNvPr>
          <p:cNvPicPr>
            <a:picLocks noGrp="1" noChangeAspect="1"/>
          </p:cNvPicPr>
          <p:nvPr>
            <p:ph sz="half" idx="1"/>
          </p:nvPr>
        </p:nvPicPr>
        <p:blipFill>
          <a:blip r:embed="rId2"/>
          <a:stretch>
            <a:fillRect/>
          </a:stretch>
        </p:blipFill>
        <p:spPr>
          <a:xfrm>
            <a:off x="635000" y="736600"/>
            <a:ext cx="5346700" cy="2641600"/>
          </a:xfrm>
        </p:spPr>
      </p:pic>
      <p:pic>
        <p:nvPicPr>
          <p:cNvPr id="6" name="Picture 6" descr="A picture containing graphical user interface&#10;&#10;Description automatically generated">
            <a:extLst>
              <a:ext uri="{FF2B5EF4-FFF2-40B4-BE49-F238E27FC236}">
                <a16:creationId xmlns:a16="http://schemas.microsoft.com/office/drawing/2014/main" id="{1BE86908-AEAC-43A6-B763-D725481DE82C}"/>
              </a:ext>
            </a:extLst>
          </p:cNvPr>
          <p:cNvPicPr>
            <a:picLocks noGrp="1" noChangeAspect="1"/>
          </p:cNvPicPr>
          <p:nvPr>
            <p:ph sz="half" idx="2"/>
          </p:nvPr>
        </p:nvPicPr>
        <p:blipFill>
          <a:blip r:embed="rId3"/>
          <a:stretch>
            <a:fillRect/>
          </a:stretch>
        </p:blipFill>
        <p:spPr>
          <a:xfrm>
            <a:off x="635000" y="3454400"/>
            <a:ext cx="5346700" cy="2641600"/>
          </a:xfrm>
        </p:spPr>
      </p:pic>
      <p:sp>
        <p:nvSpPr>
          <p:cNvPr id="2" name="Title 1">
            <a:extLst>
              <a:ext uri="{FF2B5EF4-FFF2-40B4-BE49-F238E27FC236}">
                <a16:creationId xmlns:a16="http://schemas.microsoft.com/office/drawing/2014/main" id="{765BDD34-3FE0-4ED4-9CFD-B4E0E7CA3EB4}"/>
              </a:ext>
            </a:extLst>
          </p:cNvPr>
          <p:cNvSpPr>
            <a:spLocks noGrp="1"/>
          </p:cNvSpPr>
          <p:nvPr>
            <p:ph type="title"/>
          </p:nvPr>
        </p:nvSpPr>
        <p:spPr>
          <a:xfrm>
            <a:off x="6381684" y="728904"/>
            <a:ext cx="5204184" cy="5400186"/>
          </a:xfrm>
        </p:spPr>
        <p:txBody>
          <a:bodyPr vert="horz" lIns="91440" tIns="45720" rIns="91440" bIns="45720" rtlCol="0" anchor="ctr">
            <a:normAutofit/>
          </a:bodyPr>
          <a:lstStyle/>
          <a:p>
            <a:r>
              <a:rPr lang="en-US" sz="5200" kern="1200">
                <a:solidFill>
                  <a:schemeClr val="tx1"/>
                </a:solidFill>
                <a:latin typeface="+mj-lt"/>
                <a:ea typeface="+mj-ea"/>
                <a:cs typeface="+mj-cs"/>
              </a:rPr>
              <a:t>Gas consumption as direct energy</a:t>
            </a:r>
          </a:p>
        </p:txBody>
      </p:sp>
    </p:spTree>
    <p:extLst>
      <p:ext uri="{BB962C8B-B14F-4D97-AF65-F5344CB8AC3E}">
        <p14:creationId xmlns:p14="http://schemas.microsoft.com/office/powerpoint/2010/main" val="15302379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F24A09B-713F-43FC-AB6E-B88083968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0B91AB35-C3B4-4B70-B3DD-13D63B7DA23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3975" y="2423149"/>
            <a:ext cx="0" cy="201168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5" name="Picture 5" descr="Chart, line chart&#10;&#10;Description automatically generated">
            <a:extLst>
              <a:ext uri="{FF2B5EF4-FFF2-40B4-BE49-F238E27FC236}">
                <a16:creationId xmlns:a16="http://schemas.microsoft.com/office/drawing/2014/main" id="{59620653-E21B-490D-9928-04AE562F9516}"/>
              </a:ext>
            </a:extLst>
          </p:cNvPr>
          <p:cNvPicPr>
            <a:picLocks noGrp="1" noChangeAspect="1"/>
          </p:cNvPicPr>
          <p:nvPr>
            <p:ph sz="half" idx="1"/>
          </p:nvPr>
        </p:nvPicPr>
        <p:blipFill>
          <a:blip r:embed="rId2"/>
          <a:stretch>
            <a:fillRect/>
          </a:stretch>
        </p:blipFill>
        <p:spPr>
          <a:xfrm>
            <a:off x="6108700" y="635000"/>
            <a:ext cx="5410200" cy="2743200"/>
          </a:xfrm>
        </p:spPr>
      </p:pic>
      <p:pic>
        <p:nvPicPr>
          <p:cNvPr id="6" name="Picture 6" descr="Chart, line chart&#10;&#10;Description automatically generated">
            <a:extLst>
              <a:ext uri="{FF2B5EF4-FFF2-40B4-BE49-F238E27FC236}">
                <a16:creationId xmlns:a16="http://schemas.microsoft.com/office/drawing/2014/main" id="{F1798CC5-1FF1-4FD5-86CC-EBFB2CC0DB4F}"/>
              </a:ext>
            </a:extLst>
          </p:cNvPr>
          <p:cNvPicPr>
            <a:picLocks noGrp="1" noChangeAspect="1"/>
          </p:cNvPicPr>
          <p:nvPr>
            <p:ph sz="half" idx="2"/>
          </p:nvPr>
        </p:nvPicPr>
        <p:blipFill>
          <a:blip r:embed="rId3"/>
          <a:stretch>
            <a:fillRect/>
          </a:stretch>
        </p:blipFill>
        <p:spPr>
          <a:xfrm>
            <a:off x="6108700" y="3454400"/>
            <a:ext cx="5410200" cy="2743200"/>
          </a:xfrm>
        </p:spPr>
      </p:pic>
      <p:sp>
        <p:nvSpPr>
          <p:cNvPr id="2" name="Title 1">
            <a:extLst>
              <a:ext uri="{FF2B5EF4-FFF2-40B4-BE49-F238E27FC236}">
                <a16:creationId xmlns:a16="http://schemas.microsoft.com/office/drawing/2014/main" id="{E8202A1D-E0F7-4D87-813C-822D5D82C7BE}"/>
              </a:ext>
            </a:extLst>
          </p:cNvPr>
          <p:cNvSpPr>
            <a:spLocks noGrp="1"/>
          </p:cNvSpPr>
          <p:nvPr>
            <p:ph type="title"/>
          </p:nvPr>
        </p:nvSpPr>
        <p:spPr>
          <a:xfrm>
            <a:off x="646744" y="640080"/>
            <a:ext cx="4173905" cy="5577818"/>
          </a:xfrm>
        </p:spPr>
        <p:txBody>
          <a:bodyPr vert="horz" lIns="91440" tIns="45720" rIns="91440" bIns="45720" rtlCol="0" anchor="ctr">
            <a:normAutofit/>
          </a:bodyPr>
          <a:lstStyle/>
          <a:p>
            <a:pPr algn="r"/>
            <a:r>
              <a:rPr lang="en-US" sz="5400" kern="1200">
                <a:solidFill>
                  <a:srgbClr val="FFFFFF"/>
                </a:solidFill>
                <a:latin typeface="+mj-lt"/>
                <a:ea typeface="+mj-ea"/>
                <a:cs typeface="+mj-cs"/>
              </a:rPr>
              <a:t>Global Population</a:t>
            </a:r>
          </a:p>
        </p:txBody>
      </p:sp>
    </p:spTree>
    <p:extLst>
      <p:ext uri="{BB962C8B-B14F-4D97-AF65-F5344CB8AC3E}">
        <p14:creationId xmlns:p14="http://schemas.microsoft.com/office/powerpoint/2010/main" val="19594672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499902A-98FB-4524-A6B9-54E375571E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Chart&#10;&#10;Description automatically generated">
            <a:extLst>
              <a:ext uri="{FF2B5EF4-FFF2-40B4-BE49-F238E27FC236}">
                <a16:creationId xmlns:a16="http://schemas.microsoft.com/office/drawing/2014/main" id="{9E150615-1AE1-49FE-AF36-E20A25684A93}"/>
              </a:ext>
            </a:extLst>
          </p:cNvPr>
          <p:cNvPicPr>
            <a:picLocks noGrp="1" noChangeAspect="1"/>
          </p:cNvPicPr>
          <p:nvPr>
            <p:ph sz="half" idx="1"/>
          </p:nvPr>
        </p:nvPicPr>
        <p:blipFill>
          <a:blip r:embed="rId2"/>
          <a:stretch>
            <a:fillRect/>
          </a:stretch>
        </p:blipFill>
        <p:spPr>
          <a:xfrm>
            <a:off x="635000" y="800100"/>
            <a:ext cx="5346700" cy="2578100"/>
          </a:xfrm>
        </p:spPr>
      </p:pic>
      <p:pic>
        <p:nvPicPr>
          <p:cNvPr id="6" name="Picture 6" descr="Chart&#10;&#10;Description automatically generated">
            <a:extLst>
              <a:ext uri="{FF2B5EF4-FFF2-40B4-BE49-F238E27FC236}">
                <a16:creationId xmlns:a16="http://schemas.microsoft.com/office/drawing/2014/main" id="{625C933A-01C8-4BE0-A3B0-3734C27BAE4C}"/>
              </a:ext>
            </a:extLst>
          </p:cNvPr>
          <p:cNvPicPr>
            <a:picLocks noGrp="1" noChangeAspect="1"/>
          </p:cNvPicPr>
          <p:nvPr>
            <p:ph sz="half" idx="2"/>
          </p:nvPr>
        </p:nvPicPr>
        <p:blipFill>
          <a:blip r:embed="rId3"/>
          <a:stretch>
            <a:fillRect/>
          </a:stretch>
        </p:blipFill>
        <p:spPr>
          <a:xfrm>
            <a:off x="635000" y="3454400"/>
            <a:ext cx="5346700" cy="2578100"/>
          </a:xfrm>
        </p:spPr>
      </p:pic>
      <p:sp>
        <p:nvSpPr>
          <p:cNvPr id="2" name="Title 1">
            <a:extLst>
              <a:ext uri="{FF2B5EF4-FFF2-40B4-BE49-F238E27FC236}">
                <a16:creationId xmlns:a16="http://schemas.microsoft.com/office/drawing/2014/main" id="{7FD243F0-E0C6-45FB-8544-46D2DE0E6CED}"/>
              </a:ext>
            </a:extLst>
          </p:cNvPr>
          <p:cNvSpPr>
            <a:spLocks noGrp="1"/>
          </p:cNvSpPr>
          <p:nvPr>
            <p:ph type="title"/>
          </p:nvPr>
        </p:nvSpPr>
        <p:spPr>
          <a:xfrm>
            <a:off x="6381684" y="728904"/>
            <a:ext cx="5204184" cy="5400186"/>
          </a:xfrm>
        </p:spPr>
        <p:txBody>
          <a:bodyPr vert="horz" lIns="91440" tIns="45720" rIns="91440" bIns="45720" rtlCol="0" anchor="ctr">
            <a:normAutofit/>
          </a:bodyPr>
          <a:lstStyle/>
          <a:p>
            <a:r>
              <a:rPr lang="en-US" sz="5200" kern="1200">
                <a:latin typeface="+mj-lt"/>
                <a:ea typeface="+mj-ea"/>
                <a:cs typeface="+mj-cs"/>
              </a:rPr>
              <a:t>Rise</a:t>
            </a:r>
            <a:r>
              <a:rPr lang="en-US" sz="5200"/>
              <a:t> in the </a:t>
            </a:r>
            <a:br>
              <a:rPr lang="en-US" sz="5200"/>
            </a:br>
            <a:r>
              <a:rPr lang="en-US" sz="5200"/>
              <a:t>sea level</a:t>
            </a:r>
            <a:endParaRPr lang="en-US" sz="5200" kern="1200">
              <a:latin typeface="+mj-lt"/>
              <a:ea typeface="+mj-ea"/>
              <a:cs typeface="+mj-cs"/>
            </a:endParaRPr>
          </a:p>
        </p:txBody>
      </p:sp>
    </p:spTree>
    <p:extLst>
      <p:ext uri="{BB962C8B-B14F-4D97-AF65-F5344CB8AC3E}">
        <p14:creationId xmlns:p14="http://schemas.microsoft.com/office/powerpoint/2010/main" val="1392992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9">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river running through a city&#10;&#10;Description automatically generated">
            <a:extLst>
              <a:ext uri="{FF2B5EF4-FFF2-40B4-BE49-F238E27FC236}">
                <a16:creationId xmlns:a16="http://schemas.microsoft.com/office/drawing/2014/main" id="{361E0D94-E26D-49AA-B1E4-C62CFC2FD362}"/>
              </a:ext>
            </a:extLst>
          </p:cNvPr>
          <p:cNvPicPr>
            <a:picLocks noChangeAspect="1"/>
          </p:cNvPicPr>
          <p:nvPr/>
        </p:nvPicPr>
        <p:blipFill rotWithShape="1">
          <a:blip r:embed="rId2"/>
          <a:srcRect t="9091" r="23289"/>
          <a:stretch/>
        </p:blipFill>
        <p:spPr>
          <a:xfrm>
            <a:off x="3522468" y="10"/>
            <a:ext cx="8669532" cy="6857990"/>
          </a:xfrm>
          <a:prstGeom prst="rect">
            <a:avLst/>
          </a:prstGeom>
        </p:spPr>
      </p:pic>
      <p:sp>
        <p:nvSpPr>
          <p:cNvPr id="24" name="Rectangle 11">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74A759-62FA-42F0-BF32-AD5BC7BD006E}"/>
              </a:ext>
            </a:extLst>
          </p:cNvPr>
          <p:cNvSpPr>
            <a:spLocks noGrp="1"/>
          </p:cNvSpPr>
          <p:nvPr>
            <p:ph type="title"/>
          </p:nvPr>
        </p:nvSpPr>
        <p:spPr>
          <a:xfrm>
            <a:off x="371094" y="1161288"/>
            <a:ext cx="3438144" cy="1124712"/>
          </a:xfrm>
        </p:spPr>
        <p:txBody>
          <a:bodyPr anchor="b">
            <a:normAutofit/>
          </a:bodyPr>
          <a:lstStyle/>
          <a:p>
            <a:r>
              <a:rPr lang="en-US" sz="2800">
                <a:cs typeface="Calibri Light"/>
              </a:rPr>
              <a:t>Effects</a:t>
            </a:r>
            <a:endParaRPr lang="en-US" sz="2800"/>
          </a:p>
        </p:txBody>
      </p:sp>
      <p:sp>
        <p:nvSpPr>
          <p:cNvPr id="31" name="Rectangle 1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3" name="Rectangle 1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AFE23D4-C25C-4421-A15A-85105A5189EA}"/>
              </a:ext>
            </a:extLst>
          </p:cNvPr>
          <p:cNvSpPr>
            <a:spLocks noGrp="1"/>
          </p:cNvSpPr>
          <p:nvPr>
            <p:ph idx="1"/>
          </p:nvPr>
        </p:nvSpPr>
        <p:spPr>
          <a:xfrm>
            <a:off x="371094" y="2718054"/>
            <a:ext cx="3438906" cy="3207258"/>
          </a:xfrm>
        </p:spPr>
        <p:txBody>
          <a:bodyPr vert="horz" lIns="91440" tIns="45720" rIns="91440" bIns="45720" rtlCol="0" anchor="t">
            <a:normAutofit/>
          </a:bodyPr>
          <a:lstStyle/>
          <a:p>
            <a:r>
              <a:rPr lang="en-US" sz="1600">
                <a:cs typeface="Calibri"/>
              </a:rPr>
              <a:t>Extreme Weather</a:t>
            </a:r>
          </a:p>
          <a:p>
            <a:pPr lvl="1"/>
            <a:r>
              <a:rPr lang="en-US" sz="1600">
                <a:ea typeface="+mn-lt"/>
                <a:cs typeface="+mn-lt"/>
              </a:rPr>
              <a:t>As the earth’s atmosphere heats up, it collects, retains, and drops more water, changing weather patterns and making wet areas wetter and dry areas drier.</a:t>
            </a:r>
          </a:p>
          <a:p>
            <a:pPr lvl="1"/>
            <a:endParaRPr lang="en-US" sz="1600">
              <a:cs typeface="Calibri"/>
            </a:endParaRPr>
          </a:p>
          <a:p>
            <a:pPr lvl="1"/>
            <a:r>
              <a:rPr lang="en-US" sz="1600">
                <a:ea typeface="+mn-lt"/>
                <a:cs typeface="+mn-lt"/>
              </a:rPr>
              <a:t>Higher temperatures worsen and increase the frequency of many types of disasters, including storms, floods, heat waves, and droughts. </a:t>
            </a:r>
            <a:endParaRPr lang="en-US" sz="1600">
              <a:cs typeface="Calibri"/>
            </a:endParaRPr>
          </a:p>
        </p:txBody>
      </p:sp>
    </p:spTree>
    <p:extLst>
      <p:ext uri="{BB962C8B-B14F-4D97-AF65-F5344CB8AC3E}">
        <p14:creationId xmlns:p14="http://schemas.microsoft.com/office/powerpoint/2010/main" val="287043792"/>
      </p:ext>
    </p:extLst>
  </p:cSld>
  <p:clrMapOvr>
    <a:overrideClrMapping bg1="dk1" tx1="lt1" bg2="dk2" tx2="lt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499902A-98FB-4524-A6B9-54E375571E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Chart, line chart&#10;&#10;Description automatically generated">
            <a:extLst>
              <a:ext uri="{FF2B5EF4-FFF2-40B4-BE49-F238E27FC236}">
                <a16:creationId xmlns:a16="http://schemas.microsoft.com/office/drawing/2014/main" id="{1809AD73-3032-49CF-AEF3-C05123896E54}"/>
              </a:ext>
            </a:extLst>
          </p:cNvPr>
          <p:cNvPicPr>
            <a:picLocks noGrp="1" noChangeAspect="1"/>
          </p:cNvPicPr>
          <p:nvPr>
            <p:ph sz="half" idx="1"/>
          </p:nvPr>
        </p:nvPicPr>
        <p:blipFill>
          <a:blip r:embed="rId2"/>
          <a:stretch>
            <a:fillRect/>
          </a:stretch>
        </p:blipFill>
        <p:spPr>
          <a:xfrm>
            <a:off x="635000" y="723900"/>
            <a:ext cx="5321300" cy="2654300"/>
          </a:xfrm>
        </p:spPr>
      </p:pic>
      <p:pic>
        <p:nvPicPr>
          <p:cNvPr id="6" name="Picture 6" descr="Chart&#10;&#10;Description automatically generated">
            <a:extLst>
              <a:ext uri="{FF2B5EF4-FFF2-40B4-BE49-F238E27FC236}">
                <a16:creationId xmlns:a16="http://schemas.microsoft.com/office/drawing/2014/main" id="{15CFA37A-7672-436E-8B3B-21497D5F197E}"/>
              </a:ext>
            </a:extLst>
          </p:cNvPr>
          <p:cNvPicPr>
            <a:picLocks noGrp="1" noChangeAspect="1"/>
          </p:cNvPicPr>
          <p:nvPr>
            <p:ph sz="half" idx="2"/>
          </p:nvPr>
        </p:nvPicPr>
        <p:blipFill>
          <a:blip r:embed="rId3"/>
          <a:stretch>
            <a:fillRect/>
          </a:stretch>
        </p:blipFill>
        <p:spPr>
          <a:xfrm>
            <a:off x="635000" y="3454400"/>
            <a:ext cx="5321300" cy="2654300"/>
          </a:xfrm>
        </p:spPr>
      </p:pic>
      <p:sp>
        <p:nvSpPr>
          <p:cNvPr id="2" name="Title 1">
            <a:extLst>
              <a:ext uri="{FF2B5EF4-FFF2-40B4-BE49-F238E27FC236}">
                <a16:creationId xmlns:a16="http://schemas.microsoft.com/office/drawing/2014/main" id="{F2BC65F9-B66E-49DF-9A6D-30D191CCA540}"/>
              </a:ext>
            </a:extLst>
          </p:cNvPr>
          <p:cNvSpPr>
            <a:spLocks noGrp="1"/>
          </p:cNvSpPr>
          <p:nvPr>
            <p:ph type="title"/>
          </p:nvPr>
        </p:nvSpPr>
        <p:spPr>
          <a:xfrm>
            <a:off x="6381684" y="625931"/>
            <a:ext cx="5204184" cy="2300700"/>
          </a:xfrm>
        </p:spPr>
        <p:txBody>
          <a:bodyPr vert="horz" lIns="91440" tIns="45720" rIns="91440" bIns="45720" rtlCol="0" anchor="ctr">
            <a:normAutofit/>
          </a:bodyPr>
          <a:lstStyle/>
          <a:p>
            <a:r>
              <a:rPr lang="en-US" sz="4800" kern="1200">
                <a:latin typeface="+mj-lt"/>
                <a:ea typeface="+mj-ea"/>
                <a:cs typeface="+mj-cs"/>
              </a:rPr>
              <a:t>Annual Average drought conditions </a:t>
            </a:r>
            <a:r>
              <a:rPr lang="en-US" sz="4800"/>
              <a:t>in USA</a:t>
            </a:r>
            <a:endParaRPr lang="en-US" sz="4800" kern="1200">
              <a:latin typeface="+mj-lt"/>
              <a:cs typeface="Calibri Light"/>
            </a:endParaRPr>
          </a:p>
        </p:txBody>
      </p:sp>
      <p:pic>
        <p:nvPicPr>
          <p:cNvPr id="7" name="Picture 7" descr="Map&#10;&#10;Description automatically generated">
            <a:extLst>
              <a:ext uri="{FF2B5EF4-FFF2-40B4-BE49-F238E27FC236}">
                <a16:creationId xmlns:a16="http://schemas.microsoft.com/office/drawing/2014/main" id="{FE1C8FF4-88D1-4D2E-B601-EBE9673B42E6}"/>
              </a:ext>
            </a:extLst>
          </p:cNvPr>
          <p:cNvPicPr>
            <a:picLocks noChangeAspect="1"/>
          </p:cNvPicPr>
          <p:nvPr/>
        </p:nvPicPr>
        <p:blipFill rotWithShape="1">
          <a:blip r:embed="rId4"/>
          <a:srcRect t="7104" r="200" b="273"/>
          <a:stretch/>
        </p:blipFill>
        <p:spPr>
          <a:xfrm>
            <a:off x="6382265" y="2684109"/>
            <a:ext cx="5327833" cy="3611271"/>
          </a:xfrm>
          <a:prstGeom prst="rect">
            <a:avLst/>
          </a:prstGeom>
        </p:spPr>
      </p:pic>
    </p:spTree>
    <p:extLst>
      <p:ext uri="{BB962C8B-B14F-4D97-AF65-F5344CB8AC3E}">
        <p14:creationId xmlns:p14="http://schemas.microsoft.com/office/powerpoint/2010/main" val="8518830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499902A-98FB-4524-A6B9-54E375571E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picture containing chart&#10;&#10;Description automatically generated">
            <a:extLst>
              <a:ext uri="{FF2B5EF4-FFF2-40B4-BE49-F238E27FC236}">
                <a16:creationId xmlns:a16="http://schemas.microsoft.com/office/drawing/2014/main" id="{6BF0462C-FACE-44DC-A411-5C0960909D71}"/>
              </a:ext>
            </a:extLst>
          </p:cNvPr>
          <p:cNvPicPr>
            <a:picLocks noGrp="1" noChangeAspect="1"/>
          </p:cNvPicPr>
          <p:nvPr>
            <p:ph sz="half" idx="1"/>
          </p:nvPr>
        </p:nvPicPr>
        <p:blipFill>
          <a:blip r:embed="rId2"/>
          <a:stretch>
            <a:fillRect/>
          </a:stretch>
        </p:blipFill>
        <p:spPr>
          <a:xfrm>
            <a:off x="635000" y="825500"/>
            <a:ext cx="5346700" cy="2552700"/>
          </a:xfrm>
        </p:spPr>
      </p:pic>
      <p:pic>
        <p:nvPicPr>
          <p:cNvPr id="6" name="Picture 6" descr="A picture containing chart&#10;&#10;Description automatically generated">
            <a:extLst>
              <a:ext uri="{FF2B5EF4-FFF2-40B4-BE49-F238E27FC236}">
                <a16:creationId xmlns:a16="http://schemas.microsoft.com/office/drawing/2014/main" id="{A41D141D-4076-4734-92FE-BA75342EB31F}"/>
              </a:ext>
            </a:extLst>
          </p:cNvPr>
          <p:cNvPicPr>
            <a:picLocks noGrp="1" noChangeAspect="1"/>
          </p:cNvPicPr>
          <p:nvPr>
            <p:ph sz="half" idx="2"/>
          </p:nvPr>
        </p:nvPicPr>
        <p:blipFill>
          <a:blip r:embed="rId3"/>
          <a:stretch>
            <a:fillRect/>
          </a:stretch>
        </p:blipFill>
        <p:spPr>
          <a:xfrm>
            <a:off x="6380892" y="877673"/>
            <a:ext cx="5346700" cy="2552700"/>
          </a:xfrm>
        </p:spPr>
      </p:pic>
      <p:sp>
        <p:nvSpPr>
          <p:cNvPr id="2" name="Title 1">
            <a:extLst>
              <a:ext uri="{FF2B5EF4-FFF2-40B4-BE49-F238E27FC236}">
                <a16:creationId xmlns:a16="http://schemas.microsoft.com/office/drawing/2014/main" id="{426273B0-499E-408E-A28C-2FB8D1FD3FFD}"/>
              </a:ext>
            </a:extLst>
          </p:cNvPr>
          <p:cNvSpPr>
            <a:spLocks noGrp="1"/>
          </p:cNvSpPr>
          <p:nvPr>
            <p:ph type="title"/>
          </p:nvPr>
        </p:nvSpPr>
        <p:spPr>
          <a:xfrm>
            <a:off x="3385171" y="-2205"/>
            <a:ext cx="5997076" cy="828187"/>
          </a:xfrm>
        </p:spPr>
        <p:txBody>
          <a:bodyPr vert="horz" lIns="91440" tIns="45720" rIns="91440" bIns="45720" rtlCol="0" anchor="ctr">
            <a:normAutofit/>
          </a:bodyPr>
          <a:lstStyle/>
          <a:p>
            <a:r>
              <a:rPr lang="en-US" sz="5200"/>
              <a:t>Annual Co2</a:t>
            </a:r>
            <a:r>
              <a:rPr lang="en-US" sz="5200" kern="1200">
                <a:latin typeface="+mj-lt"/>
                <a:ea typeface="+mj-ea"/>
                <a:cs typeface="+mj-cs"/>
              </a:rPr>
              <a:t> emissions</a:t>
            </a:r>
          </a:p>
        </p:txBody>
      </p:sp>
      <p:pic>
        <p:nvPicPr>
          <p:cNvPr id="3" name="Picture 3" descr="Chart, line chart&#10;&#10;Description automatically generated">
            <a:extLst>
              <a:ext uri="{FF2B5EF4-FFF2-40B4-BE49-F238E27FC236}">
                <a16:creationId xmlns:a16="http://schemas.microsoft.com/office/drawing/2014/main" id="{346FC20D-44D7-42D3-9BFB-EE1361810D19}"/>
              </a:ext>
            </a:extLst>
          </p:cNvPr>
          <p:cNvPicPr>
            <a:picLocks noChangeAspect="1"/>
          </p:cNvPicPr>
          <p:nvPr/>
        </p:nvPicPr>
        <p:blipFill>
          <a:blip r:embed="rId4"/>
          <a:stretch>
            <a:fillRect/>
          </a:stretch>
        </p:blipFill>
        <p:spPr>
          <a:xfrm>
            <a:off x="636373" y="3802989"/>
            <a:ext cx="5348416" cy="2598644"/>
          </a:xfrm>
          <a:prstGeom prst="rect">
            <a:avLst/>
          </a:prstGeom>
        </p:spPr>
      </p:pic>
      <p:pic>
        <p:nvPicPr>
          <p:cNvPr id="4" name="Picture 6" descr="Chart, line chart&#10;&#10;Description automatically generated">
            <a:extLst>
              <a:ext uri="{FF2B5EF4-FFF2-40B4-BE49-F238E27FC236}">
                <a16:creationId xmlns:a16="http://schemas.microsoft.com/office/drawing/2014/main" id="{FD66EA9F-A982-4A90-8145-2985F7D5080C}"/>
              </a:ext>
            </a:extLst>
          </p:cNvPr>
          <p:cNvPicPr>
            <a:picLocks noChangeAspect="1"/>
          </p:cNvPicPr>
          <p:nvPr/>
        </p:nvPicPr>
        <p:blipFill>
          <a:blip r:embed="rId5"/>
          <a:stretch>
            <a:fillRect/>
          </a:stretch>
        </p:blipFill>
        <p:spPr>
          <a:xfrm>
            <a:off x="6382265" y="3802989"/>
            <a:ext cx="5348416" cy="2598644"/>
          </a:xfrm>
          <a:prstGeom prst="rect">
            <a:avLst/>
          </a:prstGeom>
        </p:spPr>
      </p:pic>
    </p:spTree>
    <p:extLst>
      <p:ext uri="{BB962C8B-B14F-4D97-AF65-F5344CB8AC3E}">
        <p14:creationId xmlns:p14="http://schemas.microsoft.com/office/powerpoint/2010/main" val="29573166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499902A-98FB-4524-A6B9-54E375571E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6273B0-499E-408E-A28C-2FB8D1FD3FFD}"/>
              </a:ext>
            </a:extLst>
          </p:cNvPr>
          <p:cNvSpPr>
            <a:spLocks noGrp="1"/>
          </p:cNvSpPr>
          <p:nvPr>
            <p:ph type="title"/>
          </p:nvPr>
        </p:nvSpPr>
        <p:spPr>
          <a:xfrm>
            <a:off x="3395468" y="-2205"/>
            <a:ext cx="5986778" cy="817890"/>
          </a:xfrm>
        </p:spPr>
        <p:txBody>
          <a:bodyPr vert="horz" lIns="91440" tIns="45720" rIns="91440" bIns="45720" rtlCol="0" anchor="ctr">
            <a:normAutofit/>
          </a:bodyPr>
          <a:lstStyle/>
          <a:p>
            <a:r>
              <a:rPr lang="en-US" sz="5200"/>
              <a:t>Annual Co2</a:t>
            </a:r>
            <a:r>
              <a:rPr lang="en-US" sz="5200" kern="1200">
                <a:latin typeface="+mj-lt"/>
                <a:ea typeface="+mj-ea"/>
                <a:cs typeface="+mj-cs"/>
              </a:rPr>
              <a:t> emissions</a:t>
            </a:r>
          </a:p>
        </p:txBody>
      </p:sp>
      <p:pic>
        <p:nvPicPr>
          <p:cNvPr id="7" name="Picture 7" descr="Chart, line chart&#10;&#10;Description automatically generated">
            <a:extLst>
              <a:ext uri="{FF2B5EF4-FFF2-40B4-BE49-F238E27FC236}">
                <a16:creationId xmlns:a16="http://schemas.microsoft.com/office/drawing/2014/main" id="{A4387E37-ACFA-498F-A372-9215EDA176A4}"/>
              </a:ext>
            </a:extLst>
          </p:cNvPr>
          <p:cNvPicPr>
            <a:picLocks noChangeAspect="1"/>
          </p:cNvPicPr>
          <p:nvPr/>
        </p:nvPicPr>
        <p:blipFill>
          <a:blip r:embed="rId2"/>
          <a:stretch>
            <a:fillRect/>
          </a:stretch>
        </p:blipFill>
        <p:spPr>
          <a:xfrm>
            <a:off x="636373" y="874264"/>
            <a:ext cx="5348416" cy="2555743"/>
          </a:xfrm>
          <a:prstGeom prst="rect">
            <a:avLst/>
          </a:prstGeom>
        </p:spPr>
      </p:pic>
      <p:pic>
        <p:nvPicPr>
          <p:cNvPr id="13" name="Picture 13" descr="Chart&#10;&#10;Description automatically generated">
            <a:extLst>
              <a:ext uri="{FF2B5EF4-FFF2-40B4-BE49-F238E27FC236}">
                <a16:creationId xmlns:a16="http://schemas.microsoft.com/office/drawing/2014/main" id="{F7A5E150-B616-49E8-BE0C-4C6F6901BF8F}"/>
              </a:ext>
            </a:extLst>
          </p:cNvPr>
          <p:cNvPicPr>
            <a:picLocks noChangeAspect="1"/>
          </p:cNvPicPr>
          <p:nvPr/>
        </p:nvPicPr>
        <p:blipFill>
          <a:blip r:embed="rId3"/>
          <a:stretch>
            <a:fillRect/>
          </a:stretch>
        </p:blipFill>
        <p:spPr>
          <a:xfrm>
            <a:off x="6382265" y="874264"/>
            <a:ext cx="5348416" cy="2555743"/>
          </a:xfrm>
          <a:prstGeom prst="rect">
            <a:avLst/>
          </a:prstGeom>
        </p:spPr>
      </p:pic>
      <p:pic>
        <p:nvPicPr>
          <p:cNvPr id="14" name="Picture 14" descr="A picture containing chart&#10;&#10;Description automatically generated">
            <a:extLst>
              <a:ext uri="{FF2B5EF4-FFF2-40B4-BE49-F238E27FC236}">
                <a16:creationId xmlns:a16="http://schemas.microsoft.com/office/drawing/2014/main" id="{7F3FB44A-A763-4812-93C8-7438460737F3}"/>
              </a:ext>
            </a:extLst>
          </p:cNvPr>
          <p:cNvPicPr>
            <a:picLocks noChangeAspect="1"/>
          </p:cNvPicPr>
          <p:nvPr/>
        </p:nvPicPr>
        <p:blipFill>
          <a:blip r:embed="rId4"/>
          <a:stretch>
            <a:fillRect/>
          </a:stretch>
        </p:blipFill>
        <p:spPr>
          <a:xfrm>
            <a:off x="636373" y="3798696"/>
            <a:ext cx="5348416" cy="2607229"/>
          </a:xfrm>
          <a:prstGeom prst="rect">
            <a:avLst/>
          </a:prstGeom>
        </p:spPr>
      </p:pic>
      <p:pic>
        <p:nvPicPr>
          <p:cNvPr id="15" name="Picture 15" descr="A picture containing chart&#10;&#10;Description automatically generated">
            <a:extLst>
              <a:ext uri="{FF2B5EF4-FFF2-40B4-BE49-F238E27FC236}">
                <a16:creationId xmlns:a16="http://schemas.microsoft.com/office/drawing/2014/main" id="{20778253-C20B-45F6-B9E3-1C4F4A4CC5D9}"/>
              </a:ext>
            </a:extLst>
          </p:cNvPr>
          <p:cNvPicPr>
            <a:picLocks noChangeAspect="1"/>
          </p:cNvPicPr>
          <p:nvPr/>
        </p:nvPicPr>
        <p:blipFill>
          <a:blip r:embed="rId5"/>
          <a:stretch>
            <a:fillRect/>
          </a:stretch>
        </p:blipFill>
        <p:spPr>
          <a:xfrm>
            <a:off x="6371968" y="3798696"/>
            <a:ext cx="5358713" cy="2607229"/>
          </a:xfrm>
          <a:prstGeom prst="rect">
            <a:avLst/>
          </a:prstGeom>
        </p:spPr>
      </p:pic>
    </p:spTree>
    <p:extLst>
      <p:ext uri="{BB962C8B-B14F-4D97-AF65-F5344CB8AC3E}">
        <p14:creationId xmlns:p14="http://schemas.microsoft.com/office/powerpoint/2010/main" val="7365905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499902A-98FB-4524-A6B9-54E375571E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6273B0-499E-408E-A28C-2FB8D1FD3FFD}"/>
              </a:ext>
            </a:extLst>
          </p:cNvPr>
          <p:cNvSpPr>
            <a:spLocks noGrp="1"/>
          </p:cNvSpPr>
          <p:nvPr>
            <p:ph type="title"/>
          </p:nvPr>
        </p:nvSpPr>
        <p:spPr>
          <a:xfrm>
            <a:off x="1119766" y="-2205"/>
            <a:ext cx="10610263" cy="817890"/>
          </a:xfrm>
        </p:spPr>
        <p:txBody>
          <a:bodyPr vert="horz" lIns="91440" tIns="45720" rIns="91440" bIns="45720" rtlCol="0" anchor="ctr">
            <a:normAutofit/>
          </a:bodyPr>
          <a:lstStyle/>
          <a:p>
            <a:pPr algn="ctr"/>
            <a:r>
              <a:rPr lang="en-US" sz="5200">
                <a:cs typeface="Calibri Light"/>
              </a:rPr>
              <a:t>Daily Temperature</a:t>
            </a:r>
            <a:endParaRPr lang="en-US"/>
          </a:p>
        </p:txBody>
      </p:sp>
      <p:pic>
        <p:nvPicPr>
          <p:cNvPr id="3" name="Picture 3" descr="Chart&#10;&#10;Description automatically generated">
            <a:extLst>
              <a:ext uri="{FF2B5EF4-FFF2-40B4-BE49-F238E27FC236}">
                <a16:creationId xmlns:a16="http://schemas.microsoft.com/office/drawing/2014/main" id="{9F0B119D-4C4F-408B-8157-F17F694847E0}"/>
              </a:ext>
            </a:extLst>
          </p:cNvPr>
          <p:cNvPicPr>
            <a:picLocks noChangeAspect="1"/>
          </p:cNvPicPr>
          <p:nvPr/>
        </p:nvPicPr>
        <p:blipFill>
          <a:blip r:embed="rId2"/>
          <a:stretch>
            <a:fillRect/>
          </a:stretch>
        </p:blipFill>
        <p:spPr>
          <a:xfrm>
            <a:off x="636373" y="874275"/>
            <a:ext cx="5348416" cy="2555719"/>
          </a:xfrm>
          <a:prstGeom prst="rect">
            <a:avLst/>
          </a:prstGeom>
        </p:spPr>
      </p:pic>
      <p:pic>
        <p:nvPicPr>
          <p:cNvPr id="4" name="Picture 4" descr="A picture containing chart&#10;&#10;Description automatically generated">
            <a:extLst>
              <a:ext uri="{FF2B5EF4-FFF2-40B4-BE49-F238E27FC236}">
                <a16:creationId xmlns:a16="http://schemas.microsoft.com/office/drawing/2014/main" id="{DEE33700-4F08-405E-A005-0BD5EF6BF1A7}"/>
              </a:ext>
            </a:extLst>
          </p:cNvPr>
          <p:cNvPicPr>
            <a:picLocks noChangeAspect="1"/>
          </p:cNvPicPr>
          <p:nvPr/>
        </p:nvPicPr>
        <p:blipFill>
          <a:blip r:embed="rId3"/>
          <a:stretch>
            <a:fillRect/>
          </a:stretch>
        </p:blipFill>
        <p:spPr>
          <a:xfrm>
            <a:off x="636373" y="3794658"/>
            <a:ext cx="5348416" cy="2615307"/>
          </a:xfrm>
          <a:prstGeom prst="rect">
            <a:avLst/>
          </a:prstGeom>
        </p:spPr>
      </p:pic>
      <p:pic>
        <p:nvPicPr>
          <p:cNvPr id="5" name="Picture 5" descr="A picture containing object, pencil, fence&#10;&#10;Description automatically generated">
            <a:extLst>
              <a:ext uri="{FF2B5EF4-FFF2-40B4-BE49-F238E27FC236}">
                <a16:creationId xmlns:a16="http://schemas.microsoft.com/office/drawing/2014/main" id="{A3495EC6-8F08-4B65-A1D4-650A98E7D446}"/>
              </a:ext>
            </a:extLst>
          </p:cNvPr>
          <p:cNvPicPr>
            <a:picLocks noChangeAspect="1"/>
          </p:cNvPicPr>
          <p:nvPr/>
        </p:nvPicPr>
        <p:blipFill>
          <a:blip r:embed="rId4"/>
          <a:stretch>
            <a:fillRect/>
          </a:stretch>
        </p:blipFill>
        <p:spPr>
          <a:xfrm>
            <a:off x="6371968" y="874275"/>
            <a:ext cx="5358713" cy="2555720"/>
          </a:xfrm>
          <a:prstGeom prst="rect">
            <a:avLst/>
          </a:prstGeom>
        </p:spPr>
      </p:pic>
      <p:pic>
        <p:nvPicPr>
          <p:cNvPr id="6" name="Picture 7" descr="A picture containing object, fence&#10;&#10;Description automatically generated">
            <a:extLst>
              <a:ext uri="{FF2B5EF4-FFF2-40B4-BE49-F238E27FC236}">
                <a16:creationId xmlns:a16="http://schemas.microsoft.com/office/drawing/2014/main" id="{FFB051BB-8F32-4970-8638-A8DE9092CE60}"/>
              </a:ext>
            </a:extLst>
          </p:cNvPr>
          <p:cNvPicPr>
            <a:picLocks noChangeAspect="1"/>
          </p:cNvPicPr>
          <p:nvPr/>
        </p:nvPicPr>
        <p:blipFill>
          <a:blip r:embed="rId5"/>
          <a:stretch>
            <a:fillRect/>
          </a:stretch>
        </p:blipFill>
        <p:spPr>
          <a:xfrm>
            <a:off x="6423454" y="3794658"/>
            <a:ext cx="5307227" cy="2615307"/>
          </a:xfrm>
          <a:prstGeom prst="rect">
            <a:avLst/>
          </a:prstGeom>
        </p:spPr>
      </p:pic>
    </p:spTree>
    <p:extLst>
      <p:ext uri="{BB962C8B-B14F-4D97-AF65-F5344CB8AC3E}">
        <p14:creationId xmlns:p14="http://schemas.microsoft.com/office/powerpoint/2010/main" val="14358163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499902A-98FB-4524-A6B9-54E375571E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6273B0-499E-408E-A28C-2FB8D1FD3FFD}"/>
              </a:ext>
            </a:extLst>
          </p:cNvPr>
          <p:cNvSpPr>
            <a:spLocks noGrp="1"/>
          </p:cNvSpPr>
          <p:nvPr>
            <p:ph type="title"/>
          </p:nvPr>
        </p:nvSpPr>
        <p:spPr>
          <a:xfrm>
            <a:off x="1119766" y="-2205"/>
            <a:ext cx="10610263" cy="817890"/>
          </a:xfrm>
        </p:spPr>
        <p:txBody>
          <a:bodyPr vert="horz" lIns="91440" tIns="45720" rIns="91440" bIns="45720" rtlCol="0" anchor="ctr">
            <a:normAutofit/>
          </a:bodyPr>
          <a:lstStyle/>
          <a:p>
            <a:pPr algn="ctr"/>
            <a:r>
              <a:rPr lang="en-US" sz="5200">
                <a:cs typeface="Calibri Light"/>
              </a:rPr>
              <a:t>Daily Temperature</a:t>
            </a:r>
            <a:endParaRPr lang="en-US"/>
          </a:p>
        </p:txBody>
      </p:sp>
      <p:pic>
        <p:nvPicPr>
          <p:cNvPr id="5" name="Picture 5" descr="Chart&#10;&#10;Description automatically generated">
            <a:extLst>
              <a:ext uri="{FF2B5EF4-FFF2-40B4-BE49-F238E27FC236}">
                <a16:creationId xmlns:a16="http://schemas.microsoft.com/office/drawing/2014/main" id="{FCCC5297-FCEC-40AE-BCB1-E0CF5E36D763}"/>
              </a:ext>
            </a:extLst>
          </p:cNvPr>
          <p:cNvPicPr>
            <a:picLocks noChangeAspect="1"/>
          </p:cNvPicPr>
          <p:nvPr/>
        </p:nvPicPr>
        <p:blipFill>
          <a:blip r:embed="rId2"/>
          <a:stretch>
            <a:fillRect/>
          </a:stretch>
        </p:blipFill>
        <p:spPr>
          <a:xfrm>
            <a:off x="636373" y="874275"/>
            <a:ext cx="5348416" cy="2555720"/>
          </a:xfrm>
          <a:prstGeom prst="rect">
            <a:avLst/>
          </a:prstGeom>
        </p:spPr>
      </p:pic>
      <p:pic>
        <p:nvPicPr>
          <p:cNvPr id="6" name="Picture 6" descr="Chart&#10;&#10;Description automatically generated">
            <a:extLst>
              <a:ext uri="{FF2B5EF4-FFF2-40B4-BE49-F238E27FC236}">
                <a16:creationId xmlns:a16="http://schemas.microsoft.com/office/drawing/2014/main" id="{7AEC91FF-E107-47C1-B7EB-8489BACF254E}"/>
              </a:ext>
            </a:extLst>
          </p:cNvPr>
          <p:cNvPicPr>
            <a:picLocks noChangeAspect="1"/>
          </p:cNvPicPr>
          <p:nvPr/>
        </p:nvPicPr>
        <p:blipFill>
          <a:blip r:embed="rId3"/>
          <a:stretch>
            <a:fillRect/>
          </a:stretch>
        </p:blipFill>
        <p:spPr>
          <a:xfrm>
            <a:off x="636373" y="3798708"/>
            <a:ext cx="5348416" cy="2607206"/>
          </a:xfrm>
          <a:prstGeom prst="rect">
            <a:avLst/>
          </a:prstGeom>
        </p:spPr>
      </p:pic>
      <p:pic>
        <p:nvPicPr>
          <p:cNvPr id="7" name="Picture 7" descr="A picture containing chart&#10;&#10;Description automatically generated">
            <a:extLst>
              <a:ext uri="{FF2B5EF4-FFF2-40B4-BE49-F238E27FC236}">
                <a16:creationId xmlns:a16="http://schemas.microsoft.com/office/drawing/2014/main" id="{6ED33148-386D-4EBC-9FBF-D5D98E1448DC}"/>
              </a:ext>
            </a:extLst>
          </p:cNvPr>
          <p:cNvPicPr>
            <a:picLocks noChangeAspect="1"/>
          </p:cNvPicPr>
          <p:nvPr/>
        </p:nvPicPr>
        <p:blipFill>
          <a:blip r:embed="rId4"/>
          <a:stretch>
            <a:fillRect/>
          </a:stretch>
        </p:blipFill>
        <p:spPr>
          <a:xfrm>
            <a:off x="6371968" y="874275"/>
            <a:ext cx="5358713" cy="2555719"/>
          </a:xfrm>
          <a:prstGeom prst="rect">
            <a:avLst/>
          </a:prstGeom>
        </p:spPr>
      </p:pic>
      <p:pic>
        <p:nvPicPr>
          <p:cNvPr id="8" name="Picture 8" descr="Chart&#10;&#10;Description automatically generated">
            <a:extLst>
              <a:ext uri="{FF2B5EF4-FFF2-40B4-BE49-F238E27FC236}">
                <a16:creationId xmlns:a16="http://schemas.microsoft.com/office/drawing/2014/main" id="{BC5926DA-BB3D-4471-8265-488596708A4F}"/>
              </a:ext>
            </a:extLst>
          </p:cNvPr>
          <p:cNvPicPr>
            <a:picLocks noChangeAspect="1"/>
          </p:cNvPicPr>
          <p:nvPr/>
        </p:nvPicPr>
        <p:blipFill>
          <a:blip r:embed="rId5"/>
          <a:stretch>
            <a:fillRect/>
          </a:stretch>
        </p:blipFill>
        <p:spPr>
          <a:xfrm>
            <a:off x="6371968" y="3798708"/>
            <a:ext cx="5358713" cy="2607206"/>
          </a:xfrm>
          <a:prstGeom prst="rect">
            <a:avLst/>
          </a:prstGeom>
        </p:spPr>
      </p:pic>
    </p:spTree>
    <p:extLst>
      <p:ext uri="{BB962C8B-B14F-4D97-AF65-F5344CB8AC3E}">
        <p14:creationId xmlns:p14="http://schemas.microsoft.com/office/powerpoint/2010/main" val="12449149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499902A-98FB-4524-A6B9-54E375571E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6273B0-499E-408E-A28C-2FB8D1FD3FFD}"/>
              </a:ext>
            </a:extLst>
          </p:cNvPr>
          <p:cNvSpPr>
            <a:spLocks noGrp="1"/>
          </p:cNvSpPr>
          <p:nvPr>
            <p:ph type="title"/>
          </p:nvPr>
        </p:nvSpPr>
        <p:spPr>
          <a:xfrm>
            <a:off x="1119766" y="-2205"/>
            <a:ext cx="10610263" cy="817890"/>
          </a:xfrm>
        </p:spPr>
        <p:txBody>
          <a:bodyPr vert="horz" lIns="91440" tIns="45720" rIns="91440" bIns="45720" rtlCol="0" anchor="ctr">
            <a:normAutofit/>
          </a:bodyPr>
          <a:lstStyle/>
          <a:p>
            <a:pPr algn="ctr"/>
            <a:r>
              <a:rPr lang="en-US" sz="5200">
                <a:cs typeface="Calibri Light"/>
              </a:rPr>
              <a:t>Daily Precipitation</a:t>
            </a:r>
            <a:endParaRPr lang="en-US"/>
          </a:p>
        </p:txBody>
      </p:sp>
      <p:pic>
        <p:nvPicPr>
          <p:cNvPr id="3" name="Picture 3" descr="A picture containing different, bunch, filled, group&#10;&#10;Description automatically generated">
            <a:extLst>
              <a:ext uri="{FF2B5EF4-FFF2-40B4-BE49-F238E27FC236}">
                <a16:creationId xmlns:a16="http://schemas.microsoft.com/office/drawing/2014/main" id="{C9D4DA77-0F4A-487C-B8A2-66C94A04F00F}"/>
              </a:ext>
            </a:extLst>
          </p:cNvPr>
          <p:cNvPicPr>
            <a:picLocks noChangeAspect="1"/>
          </p:cNvPicPr>
          <p:nvPr/>
        </p:nvPicPr>
        <p:blipFill>
          <a:blip r:embed="rId2"/>
          <a:stretch>
            <a:fillRect/>
          </a:stretch>
        </p:blipFill>
        <p:spPr>
          <a:xfrm>
            <a:off x="636373" y="812492"/>
            <a:ext cx="5348416" cy="2617503"/>
          </a:xfrm>
          <a:prstGeom prst="rect">
            <a:avLst/>
          </a:prstGeom>
        </p:spPr>
      </p:pic>
      <p:pic>
        <p:nvPicPr>
          <p:cNvPr id="4" name="Picture 8" descr="Chart, histogram&#10;&#10;Description automatically generated">
            <a:extLst>
              <a:ext uri="{FF2B5EF4-FFF2-40B4-BE49-F238E27FC236}">
                <a16:creationId xmlns:a16="http://schemas.microsoft.com/office/drawing/2014/main" id="{59D3B791-A1A1-4069-84B0-7A0DE7D421CF}"/>
              </a:ext>
            </a:extLst>
          </p:cNvPr>
          <p:cNvPicPr>
            <a:picLocks noChangeAspect="1"/>
          </p:cNvPicPr>
          <p:nvPr/>
        </p:nvPicPr>
        <p:blipFill>
          <a:blip r:embed="rId3"/>
          <a:stretch>
            <a:fillRect/>
          </a:stretch>
        </p:blipFill>
        <p:spPr>
          <a:xfrm>
            <a:off x="636373" y="3798708"/>
            <a:ext cx="5348416" cy="2607206"/>
          </a:xfrm>
          <a:prstGeom prst="rect">
            <a:avLst/>
          </a:prstGeom>
        </p:spPr>
      </p:pic>
      <p:pic>
        <p:nvPicPr>
          <p:cNvPr id="9" name="Picture 9" descr="Chart, histogram&#10;&#10;Description automatically generated">
            <a:extLst>
              <a:ext uri="{FF2B5EF4-FFF2-40B4-BE49-F238E27FC236}">
                <a16:creationId xmlns:a16="http://schemas.microsoft.com/office/drawing/2014/main" id="{0911EE51-190B-4C3D-AE86-481369EF80D6}"/>
              </a:ext>
            </a:extLst>
          </p:cNvPr>
          <p:cNvPicPr>
            <a:picLocks noChangeAspect="1"/>
          </p:cNvPicPr>
          <p:nvPr/>
        </p:nvPicPr>
        <p:blipFill>
          <a:blip r:embed="rId4"/>
          <a:stretch>
            <a:fillRect/>
          </a:stretch>
        </p:blipFill>
        <p:spPr>
          <a:xfrm>
            <a:off x="6371968" y="812492"/>
            <a:ext cx="5358713" cy="2617503"/>
          </a:xfrm>
          <a:prstGeom prst="rect">
            <a:avLst/>
          </a:prstGeom>
        </p:spPr>
      </p:pic>
      <p:pic>
        <p:nvPicPr>
          <p:cNvPr id="10" name="Picture 11" descr="Chart, histogram&#10;&#10;Description automatically generated">
            <a:extLst>
              <a:ext uri="{FF2B5EF4-FFF2-40B4-BE49-F238E27FC236}">
                <a16:creationId xmlns:a16="http://schemas.microsoft.com/office/drawing/2014/main" id="{B6C695AD-E3F2-4A2F-B1A5-F24C4E92228C}"/>
              </a:ext>
            </a:extLst>
          </p:cNvPr>
          <p:cNvPicPr>
            <a:picLocks noChangeAspect="1"/>
          </p:cNvPicPr>
          <p:nvPr/>
        </p:nvPicPr>
        <p:blipFill>
          <a:blip r:embed="rId5"/>
          <a:stretch>
            <a:fillRect/>
          </a:stretch>
        </p:blipFill>
        <p:spPr>
          <a:xfrm>
            <a:off x="6423454" y="3798708"/>
            <a:ext cx="5307227" cy="2607206"/>
          </a:xfrm>
          <a:prstGeom prst="rect">
            <a:avLst/>
          </a:prstGeom>
        </p:spPr>
      </p:pic>
    </p:spTree>
    <p:extLst>
      <p:ext uri="{BB962C8B-B14F-4D97-AF65-F5344CB8AC3E}">
        <p14:creationId xmlns:p14="http://schemas.microsoft.com/office/powerpoint/2010/main" val="38988316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499902A-98FB-4524-A6B9-54E375571E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6273B0-499E-408E-A28C-2FB8D1FD3FFD}"/>
              </a:ext>
            </a:extLst>
          </p:cNvPr>
          <p:cNvSpPr>
            <a:spLocks noGrp="1"/>
          </p:cNvSpPr>
          <p:nvPr>
            <p:ph type="title"/>
          </p:nvPr>
        </p:nvSpPr>
        <p:spPr>
          <a:xfrm>
            <a:off x="1119766" y="-2205"/>
            <a:ext cx="10610263" cy="817890"/>
          </a:xfrm>
        </p:spPr>
        <p:txBody>
          <a:bodyPr vert="horz" lIns="91440" tIns="45720" rIns="91440" bIns="45720" rtlCol="0" anchor="ctr">
            <a:normAutofit/>
          </a:bodyPr>
          <a:lstStyle/>
          <a:p>
            <a:pPr algn="ctr"/>
            <a:r>
              <a:rPr lang="en-US" sz="5200">
                <a:cs typeface="Calibri Light"/>
              </a:rPr>
              <a:t>Daily Precipitation</a:t>
            </a:r>
            <a:endParaRPr lang="en-US"/>
          </a:p>
        </p:txBody>
      </p:sp>
      <p:pic>
        <p:nvPicPr>
          <p:cNvPr id="5" name="Picture 5" descr="A picture containing different, truck, computer, bunch&#10;&#10;Description automatically generated">
            <a:extLst>
              <a:ext uri="{FF2B5EF4-FFF2-40B4-BE49-F238E27FC236}">
                <a16:creationId xmlns:a16="http://schemas.microsoft.com/office/drawing/2014/main" id="{2D1FFE87-1858-4F6D-BD73-DE7305F401FB}"/>
              </a:ext>
            </a:extLst>
          </p:cNvPr>
          <p:cNvPicPr>
            <a:picLocks noChangeAspect="1"/>
          </p:cNvPicPr>
          <p:nvPr/>
        </p:nvPicPr>
        <p:blipFill>
          <a:blip r:embed="rId2"/>
          <a:stretch>
            <a:fillRect/>
          </a:stretch>
        </p:blipFill>
        <p:spPr>
          <a:xfrm>
            <a:off x="636373" y="874275"/>
            <a:ext cx="5348416" cy="2555720"/>
          </a:xfrm>
          <a:prstGeom prst="rect">
            <a:avLst/>
          </a:prstGeom>
        </p:spPr>
      </p:pic>
      <p:pic>
        <p:nvPicPr>
          <p:cNvPr id="6" name="Picture 8" descr="Chart&#10;&#10;Description automatically generated">
            <a:extLst>
              <a:ext uri="{FF2B5EF4-FFF2-40B4-BE49-F238E27FC236}">
                <a16:creationId xmlns:a16="http://schemas.microsoft.com/office/drawing/2014/main" id="{573E66B8-2EF2-48CE-9262-ADD920B6094C}"/>
              </a:ext>
            </a:extLst>
          </p:cNvPr>
          <p:cNvPicPr>
            <a:picLocks noChangeAspect="1"/>
          </p:cNvPicPr>
          <p:nvPr/>
        </p:nvPicPr>
        <p:blipFill>
          <a:blip r:embed="rId3"/>
          <a:stretch>
            <a:fillRect/>
          </a:stretch>
        </p:blipFill>
        <p:spPr>
          <a:xfrm>
            <a:off x="636373" y="3803446"/>
            <a:ext cx="5348416" cy="2597729"/>
          </a:xfrm>
          <a:prstGeom prst="rect">
            <a:avLst/>
          </a:prstGeom>
        </p:spPr>
      </p:pic>
      <p:pic>
        <p:nvPicPr>
          <p:cNvPr id="9" name="Picture 9" descr="Chart, histogram&#10;&#10;Description automatically generated">
            <a:extLst>
              <a:ext uri="{FF2B5EF4-FFF2-40B4-BE49-F238E27FC236}">
                <a16:creationId xmlns:a16="http://schemas.microsoft.com/office/drawing/2014/main" id="{D02BF2D6-5CEA-454E-AA47-AFFA601DAFB6}"/>
              </a:ext>
            </a:extLst>
          </p:cNvPr>
          <p:cNvPicPr>
            <a:picLocks noChangeAspect="1"/>
          </p:cNvPicPr>
          <p:nvPr/>
        </p:nvPicPr>
        <p:blipFill>
          <a:blip r:embed="rId4"/>
          <a:stretch>
            <a:fillRect/>
          </a:stretch>
        </p:blipFill>
        <p:spPr>
          <a:xfrm>
            <a:off x="6371968" y="812492"/>
            <a:ext cx="5358713" cy="2617503"/>
          </a:xfrm>
          <a:prstGeom prst="rect">
            <a:avLst/>
          </a:prstGeom>
        </p:spPr>
      </p:pic>
      <p:pic>
        <p:nvPicPr>
          <p:cNvPr id="10" name="Picture 11" descr="Chart, histogram&#10;&#10;Description automatically generated">
            <a:extLst>
              <a:ext uri="{FF2B5EF4-FFF2-40B4-BE49-F238E27FC236}">
                <a16:creationId xmlns:a16="http://schemas.microsoft.com/office/drawing/2014/main" id="{2185D756-B576-4FB0-B78D-A88326BCFFEB}"/>
              </a:ext>
            </a:extLst>
          </p:cNvPr>
          <p:cNvPicPr>
            <a:picLocks noChangeAspect="1"/>
          </p:cNvPicPr>
          <p:nvPr/>
        </p:nvPicPr>
        <p:blipFill>
          <a:blip r:embed="rId5"/>
          <a:stretch>
            <a:fillRect/>
          </a:stretch>
        </p:blipFill>
        <p:spPr>
          <a:xfrm>
            <a:off x="6371968" y="3803446"/>
            <a:ext cx="5358713" cy="2597729"/>
          </a:xfrm>
          <a:prstGeom prst="rect">
            <a:avLst/>
          </a:prstGeom>
        </p:spPr>
      </p:pic>
    </p:spTree>
    <p:extLst>
      <p:ext uri="{BB962C8B-B14F-4D97-AF65-F5344CB8AC3E}">
        <p14:creationId xmlns:p14="http://schemas.microsoft.com/office/powerpoint/2010/main" val="3053450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499902A-98FB-4524-A6B9-54E375571E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6273B0-499E-408E-A28C-2FB8D1FD3FFD}"/>
              </a:ext>
            </a:extLst>
          </p:cNvPr>
          <p:cNvSpPr>
            <a:spLocks noGrp="1"/>
          </p:cNvSpPr>
          <p:nvPr>
            <p:ph type="title"/>
          </p:nvPr>
        </p:nvSpPr>
        <p:spPr>
          <a:xfrm>
            <a:off x="1119766" y="-2205"/>
            <a:ext cx="10610263" cy="817890"/>
          </a:xfrm>
        </p:spPr>
        <p:txBody>
          <a:bodyPr vert="horz" lIns="91440" tIns="45720" rIns="91440" bIns="45720" rtlCol="0" anchor="ctr">
            <a:normAutofit/>
          </a:bodyPr>
          <a:lstStyle/>
          <a:p>
            <a:pPr algn="ctr"/>
            <a:r>
              <a:rPr lang="en-US" sz="5200">
                <a:cs typeface="Calibri Light"/>
              </a:rPr>
              <a:t>Daily Wind speed</a:t>
            </a:r>
            <a:endParaRPr lang="en-US"/>
          </a:p>
        </p:txBody>
      </p:sp>
      <p:pic>
        <p:nvPicPr>
          <p:cNvPr id="3" name="Picture 3" descr="Chart&#10;&#10;Description automatically generated">
            <a:extLst>
              <a:ext uri="{FF2B5EF4-FFF2-40B4-BE49-F238E27FC236}">
                <a16:creationId xmlns:a16="http://schemas.microsoft.com/office/drawing/2014/main" id="{D08CC682-51A2-4ADF-808F-7B78F8ED8F47}"/>
              </a:ext>
            </a:extLst>
          </p:cNvPr>
          <p:cNvPicPr>
            <a:picLocks noChangeAspect="1"/>
          </p:cNvPicPr>
          <p:nvPr/>
        </p:nvPicPr>
        <p:blipFill>
          <a:blip r:embed="rId2"/>
          <a:stretch>
            <a:fillRect/>
          </a:stretch>
        </p:blipFill>
        <p:spPr>
          <a:xfrm>
            <a:off x="636373" y="812492"/>
            <a:ext cx="5348416" cy="2617504"/>
          </a:xfrm>
          <a:prstGeom prst="rect">
            <a:avLst/>
          </a:prstGeom>
        </p:spPr>
      </p:pic>
      <p:pic>
        <p:nvPicPr>
          <p:cNvPr id="4" name="Picture 6" descr="Chart&#10;&#10;Description automatically generated">
            <a:extLst>
              <a:ext uri="{FF2B5EF4-FFF2-40B4-BE49-F238E27FC236}">
                <a16:creationId xmlns:a16="http://schemas.microsoft.com/office/drawing/2014/main" id="{A7ED802A-36C1-4BD5-8A7B-D807F1CEB2F7}"/>
              </a:ext>
            </a:extLst>
          </p:cNvPr>
          <p:cNvPicPr>
            <a:picLocks noChangeAspect="1"/>
          </p:cNvPicPr>
          <p:nvPr/>
        </p:nvPicPr>
        <p:blipFill>
          <a:blip r:embed="rId3"/>
          <a:stretch>
            <a:fillRect/>
          </a:stretch>
        </p:blipFill>
        <p:spPr>
          <a:xfrm>
            <a:off x="636373" y="3798708"/>
            <a:ext cx="5348416" cy="2607206"/>
          </a:xfrm>
          <a:prstGeom prst="rect">
            <a:avLst/>
          </a:prstGeom>
        </p:spPr>
      </p:pic>
      <p:pic>
        <p:nvPicPr>
          <p:cNvPr id="7" name="Picture 7" descr="Chart&#10;&#10;Description automatically generated">
            <a:extLst>
              <a:ext uri="{FF2B5EF4-FFF2-40B4-BE49-F238E27FC236}">
                <a16:creationId xmlns:a16="http://schemas.microsoft.com/office/drawing/2014/main" id="{F4977DAB-E1CF-457A-BC72-9DC01C5E9FE7}"/>
              </a:ext>
            </a:extLst>
          </p:cNvPr>
          <p:cNvPicPr>
            <a:picLocks noChangeAspect="1"/>
          </p:cNvPicPr>
          <p:nvPr/>
        </p:nvPicPr>
        <p:blipFill>
          <a:blip r:embed="rId4"/>
          <a:stretch>
            <a:fillRect/>
          </a:stretch>
        </p:blipFill>
        <p:spPr>
          <a:xfrm>
            <a:off x="6371968" y="812492"/>
            <a:ext cx="5358713" cy="2617503"/>
          </a:xfrm>
          <a:prstGeom prst="rect">
            <a:avLst/>
          </a:prstGeom>
        </p:spPr>
      </p:pic>
      <p:pic>
        <p:nvPicPr>
          <p:cNvPr id="8" name="Picture 11" descr="Chart&#10;&#10;Description automatically generated">
            <a:extLst>
              <a:ext uri="{FF2B5EF4-FFF2-40B4-BE49-F238E27FC236}">
                <a16:creationId xmlns:a16="http://schemas.microsoft.com/office/drawing/2014/main" id="{6E5B27E0-2C4C-45FC-B633-DA2D9C82E512}"/>
              </a:ext>
            </a:extLst>
          </p:cNvPr>
          <p:cNvPicPr>
            <a:picLocks noChangeAspect="1"/>
          </p:cNvPicPr>
          <p:nvPr/>
        </p:nvPicPr>
        <p:blipFill>
          <a:blip r:embed="rId5"/>
          <a:stretch>
            <a:fillRect/>
          </a:stretch>
        </p:blipFill>
        <p:spPr>
          <a:xfrm>
            <a:off x="6423454" y="3798708"/>
            <a:ext cx="5307227" cy="2607206"/>
          </a:xfrm>
          <a:prstGeom prst="rect">
            <a:avLst/>
          </a:prstGeom>
        </p:spPr>
      </p:pic>
    </p:spTree>
    <p:extLst>
      <p:ext uri="{BB962C8B-B14F-4D97-AF65-F5344CB8AC3E}">
        <p14:creationId xmlns:p14="http://schemas.microsoft.com/office/powerpoint/2010/main" val="12701018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499902A-98FB-4524-A6B9-54E375571E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6273B0-499E-408E-A28C-2FB8D1FD3FFD}"/>
              </a:ext>
            </a:extLst>
          </p:cNvPr>
          <p:cNvSpPr>
            <a:spLocks noGrp="1"/>
          </p:cNvSpPr>
          <p:nvPr>
            <p:ph type="title"/>
          </p:nvPr>
        </p:nvSpPr>
        <p:spPr>
          <a:xfrm>
            <a:off x="1119766" y="-2205"/>
            <a:ext cx="10610263" cy="817890"/>
          </a:xfrm>
        </p:spPr>
        <p:txBody>
          <a:bodyPr vert="horz" lIns="91440" tIns="45720" rIns="91440" bIns="45720" rtlCol="0" anchor="ctr">
            <a:normAutofit/>
          </a:bodyPr>
          <a:lstStyle/>
          <a:p>
            <a:pPr algn="ctr"/>
            <a:r>
              <a:rPr lang="en-US" sz="5200">
                <a:cs typeface="Calibri Light"/>
              </a:rPr>
              <a:t>Daily Wind speed</a:t>
            </a:r>
            <a:endParaRPr lang="en-US"/>
          </a:p>
        </p:txBody>
      </p:sp>
      <p:pic>
        <p:nvPicPr>
          <p:cNvPr id="5" name="Picture 5" descr="Chart&#10;&#10;Description automatically generated">
            <a:extLst>
              <a:ext uri="{FF2B5EF4-FFF2-40B4-BE49-F238E27FC236}">
                <a16:creationId xmlns:a16="http://schemas.microsoft.com/office/drawing/2014/main" id="{AE83498B-32A3-4C8C-8AD5-D67051DC2E7B}"/>
              </a:ext>
            </a:extLst>
          </p:cNvPr>
          <p:cNvPicPr>
            <a:picLocks noChangeAspect="1"/>
          </p:cNvPicPr>
          <p:nvPr/>
        </p:nvPicPr>
        <p:blipFill>
          <a:blip r:embed="rId2"/>
          <a:stretch>
            <a:fillRect/>
          </a:stretch>
        </p:blipFill>
        <p:spPr>
          <a:xfrm>
            <a:off x="636373" y="812492"/>
            <a:ext cx="5348416" cy="2617503"/>
          </a:xfrm>
          <a:prstGeom prst="rect">
            <a:avLst/>
          </a:prstGeom>
        </p:spPr>
      </p:pic>
      <p:pic>
        <p:nvPicPr>
          <p:cNvPr id="6" name="Picture 6" descr="A picture containing chart&#10;&#10;Description automatically generated">
            <a:extLst>
              <a:ext uri="{FF2B5EF4-FFF2-40B4-BE49-F238E27FC236}">
                <a16:creationId xmlns:a16="http://schemas.microsoft.com/office/drawing/2014/main" id="{691126E5-6CC4-4365-8BD8-12ADE29C5953}"/>
              </a:ext>
            </a:extLst>
          </p:cNvPr>
          <p:cNvPicPr>
            <a:picLocks noChangeAspect="1"/>
          </p:cNvPicPr>
          <p:nvPr/>
        </p:nvPicPr>
        <p:blipFill>
          <a:blip r:embed="rId3"/>
          <a:stretch>
            <a:fillRect/>
          </a:stretch>
        </p:blipFill>
        <p:spPr>
          <a:xfrm>
            <a:off x="636373" y="3798708"/>
            <a:ext cx="5348416" cy="2607206"/>
          </a:xfrm>
          <a:prstGeom prst="rect">
            <a:avLst/>
          </a:prstGeom>
        </p:spPr>
      </p:pic>
      <p:pic>
        <p:nvPicPr>
          <p:cNvPr id="7" name="Picture 7" descr="Chart&#10;&#10;Description automatically generated">
            <a:extLst>
              <a:ext uri="{FF2B5EF4-FFF2-40B4-BE49-F238E27FC236}">
                <a16:creationId xmlns:a16="http://schemas.microsoft.com/office/drawing/2014/main" id="{58D7C8D3-6353-4EE6-93B0-3E72FDA9A417}"/>
              </a:ext>
            </a:extLst>
          </p:cNvPr>
          <p:cNvPicPr>
            <a:picLocks noChangeAspect="1"/>
          </p:cNvPicPr>
          <p:nvPr/>
        </p:nvPicPr>
        <p:blipFill>
          <a:blip r:embed="rId4"/>
          <a:stretch>
            <a:fillRect/>
          </a:stretch>
        </p:blipFill>
        <p:spPr>
          <a:xfrm>
            <a:off x="6371968" y="812492"/>
            <a:ext cx="5358713" cy="2617503"/>
          </a:xfrm>
          <a:prstGeom prst="rect">
            <a:avLst/>
          </a:prstGeom>
        </p:spPr>
      </p:pic>
      <p:pic>
        <p:nvPicPr>
          <p:cNvPr id="8" name="Picture 11" descr="Chart&#10;&#10;Description automatically generated">
            <a:extLst>
              <a:ext uri="{FF2B5EF4-FFF2-40B4-BE49-F238E27FC236}">
                <a16:creationId xmlns:a16="http://schemas.microsoft.com/office/drawing/2014/main" id="{BB3482BF-AA9F-408C-9907-A4CC9D46E396}"/>
              </a:ext>
            </a:extLst>
          </p:cNvPr>
          <p:cNvPicPr>
            <a:picLocks noChangeAspect="1"/>
          </p:cNvPicPr>
          <p:nvPr/>
        </p:nvPicPr>
        <p:blipFill>
          <a:blip r:embed="rId5"/>
          <a:stretch>
            <a:fillRect/>
          </a:stretch>
        </p:blipFill>
        <p:spPr>
          <a:xfrm>
            <a:off x="6371968" y="3798708"/>
            <a:ext cx="5358713" cy="2607206"/>
          </a:xfrm>
          <a:prstGeom prst="rect">
            <a:avLst/>
          </a:prstGeom>
        </p:spPr>
      </p:pic>
    </p:spTree>
    <p:extLst>
      <p:ext uri="{BB962C8B-B14F-4D97-AF65-F5344CB8AC3E}">
        <p14:creationId xmlns:p14="http://schemas.microsoft.com/office/powerpoint/2010/main" val="6471740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8814EE3-9579-4D52-960C-0477748A4486}"/>
              </a:ext>
            </a:extLst>
          </p:cNvPr>
          <p:cNvSpPr>
            <a:spLocks noGrp="1"/>
          </p:cNvSpPr>
          <p:nvPr>
            <p:ph type="title"/>
          </p:nvPr>
        </p:nvSpPr>
        <p:spPr>
          <a:xfrm>
            <a:off x="838200" y="1412488"/>
            <a:ext cx="2899189" cy="4363844"/>
          </a:xfrm>
        </p:spPr>
        <p:txBody>
          <a:bodyPr anchor="t">
            <a:normAutofit/>
          </a:bodyPr>
          <a:lstStyle/>
          <a:p>
            <a:r>
              <a:rPr lang="en-US" sz="4000">
                <a:solidFill>
                  <a:srgbClr val="FFFFFF"/>
                </a:solidFill>
                <a:cs typeface="Calibri Light"/>
              </a:rPr>
              <a:t>Evaluation</a:t>
            </a:r>
            <a:endParaRPr lang="en-US" sz="4000">
              <a:solidFill>
                <a:srgbClr val="FFFFFF"/>
              </a:solidFill>
            </a:endParaRPr>
          </a:p>
        </p:txBody>
      </p:sp>
      <p:sp>
        <p:nvSpPr>
          <p:cNvPr id="3" name="Content Placeholder 2">
            <a:extLst>
              <a:ext uri="{FF2B5EF4-FFF2-40B4-BE49-F238E27FC236}">
                <a16:creationId xmlns:a16="http://schemas.microsoft.com/office/drawing/2014/main" id="{D5F002E5-90D7-40F4-AC9D-B2C9B941A724}"/>
              </a:ext>
            </a:extLst>
          </p:cNvPr>
          <p:cNvSpPr>
            <a:spLocks noGrp="1"/>
          </p:cNvSpPr>
          <p:nvPr>
            <p:ph sz="half" idx="1"/>
          </p:nvPr>
        </p:nvSpPr>
        <p:spPr>
          <a:xfrm>
            <a:off x="4380855" y="1412489"/>
            <a:ext cx="3427283" cy="4363844"/>
          </a:xfrm>
        </p:spPr>
        <p:txBody>
          <a:bodyPr vert="horz" lIns="91440" tIns="45720" rIns="91440" bIns="45720" rtlCol="0" anchor="t">
            <a:normAutofit fontScale="92500"/>
          </a:bodyPr>
          <a:lstStyle/>
          <a:p>
            <a:r>
              <a:rPr lang="en-US" sz="2000">
                <a:ea typeface="+mn-lt"/>
                <a:cs typeface="+mn-lt"/>
              </a:rPr>
              <a:t>As these two models are unsupervised machine learning models there is no standard way for evaluating, but I feel overall Isolation forest model has detected anomalies better than Local Outlier Factor model.</a:t>
            </a:r>
            <a:endParaRPr lang="en-US" sz="2000">
              <a:cs typeface="Calibri"/>
            </a:endParaRPr>
          </a:p>
        </p:txBody>
      </p:sp>
      <p:cxnSp>
        <p:nvCxnSpPr>
          <p:cNvPr id="11" name="Straight Connector 10">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80A67D48-DAAD-40CE-969C-DFCEA86EEF73}"/>
              </a:ext>
            </a:extLst>
          </p:cNvPr>
          <p:cNvSpPr>
            <a:spLocks noGrp="1"/>
          </p:cNvSpPr>
          <p:nvPr>
            <p:ph sz="half" idx="2"/>
          </p:nvPr>
        </p:nvSpPr>
        <p:spPr>
          <a:xfrm>
            <a:off x="8451604" y="1412489"/>
            <a:ext cx="3197701" cy="4363844"/>
          </a:xfrm>
        </p:spPr>
        <p:txBody>
          <a:bodyPr vert="horz" lIns="91440" tIns="45720" rIns="91440" bIns="45720" rtlCol="0" anchor="t">
            <a:normAutofit fontScale="92500"/>
          </a:bodyPr>
          <a:lstStyle/>
          <a:p>
            <a:r>
              <a:rPr lang="en-US" sz="2000">
                <a:cs typeface="Calibri"/>
              </a:rPr>
              <a:t>Isolation Forest:</a:t>
            </a:r>
          </a:p>
          <a:p>
            <a:pPr lvl="1"/>
            <a:r>
              <a:rPr lang="en-US" sz="2000">
                <a:ea typeface="+mn-lt"/>
                <a:cs typeface="+mn-lt"/>
              </a:rPr>
              <a:t>In general the first step to anomaly detection is to construct a profile of what's "normal", and then report anything that cannot be considered normal as anomalous. However, the isolation forest algorithm does not work on this principle; it does not first define "normal" behavior, and it does not calculate point-based distances.</a:t>
            </a:r>
          </a:p>
          <a:p>
            <a:pPr lvl="1"/>
            <a:endParaRPr lang="en-US" sz="2000">
              <a:cs typeface="Calibri"/>
            </a:endParaRPr>
          </a:p>
          <a:p>
            <a:pPr lvl="1"/>
            <a:endParaRPr lang="en-US" sz="2000">
              <a:cs typeface="Calibri"/>
            </a:endParaRPr>
          </a:p>
          <a:p>
            <a:pPr lvl="1"/>
            <a:endParaRPr lang="en-US" sz="2000">
              <a:cs typeface="Calibri"/>
            </a:endParaRPr>
          </a:p>
        </p:txBody>
      </p:sp>
    </p:spTree>
    <p:extLst>
      <p:ext uri="{BB962C8B-B14F-4D97-AF65-F5344CB8AC3E}">
        <p14:creationId xmlns:p14="http://schemas.microsoft.com/office/powerpoint/2010/main" val="676172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9">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7" descr="A person standing in front of a building&#10;&#10;Description automatically generated">
            <a:extLst>
              <a:ext uri="{FF2B5EF4-FFF2-40B4-BE49-F238E27FC236}">
                <a16:creationId xmlns:a16="http://schemas.microsoft.com/office/drawing/2014/main" id="{E99C8F61-1FE9-42FB-9E42-4A144C71C244}"/>
              </a:ext>
            </a:extLst>
          </p:cNvPr>
          <p:cNvPicPr>
            <a:picLocks noChangeAspect="1"/>
          </p:cNvPicPr>
          <p:nvPr/>
        </p:nvPicPr>
        <p:blipFill rotWithShape="1">
          <a:blip r:embed="rId2"/>
          <a:srcRect t="9091" r="23298"/>
          <a:stretch/>
        </p:blipFill>
        <p:spPr>
          <a:xfrm>
            <a:off x="3522468" y="10"/>
            <a:ext cx="8669532" cy="6857990"/>
          </a:xfrm>
          <a:prstGeom prst="rect">
            <a:avLst/>
          </a:prstGeom>
        </p:spPr>
      </p:pic>
      <p:sp>
        <p:nvSpPr>
          <p:cNvPr id="17" name="Rectangle 11">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3135A5-3649-497D-B03E-3AE219AF9A2D}"/>
              </a:ext>
            </a:extLst>
          </p:cNvPr>
          <p:cNvSpPr>
            <a:spLocks noGrp="1"/>
          </p:cNvSpPr>
          <p:nvPr>
            <p:ph type="title"/>
          </p:nvPr>
        </p:nvSpPr>
        <p:spPr>
          <a:xfrm>
            <a:off x="371094" y="1161288"/>
            <a:ext cx="3438144" cy="1124712"/>
          </a:xfrm>
        </p:spPr>
        <p:txBody>
          <a:bodyPr anchor="b">
            <a:normAutofit/>
          </a:bodyPr>
          <a:lstStyle/>
          <a:p>
            <a:r>
              <a:rPr lang="en-US" sz="2800">
                <a:cs typeface="Calibri Light"/>
              </a:rPr>
              <a:t>Effects</a:t>
            </a:r>
            <a:endParaRPr lang="en-US" sz="2800"/>
          </a:p>
        </p:txBody>
      </p:sp>
      <p:sp>
        <p:nvSpPr>
          <p:cNvPr id="18" name="Rectangle 1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C1371F5-D31F-403C-A8B1-48744E01C45B}"/>
              </a:ext>
            </a:extLst>
          </p:cNvPr>
          <p:cNvSpPr>
            <a:spLocks noGrp="1"/>
          </p:cNvSpPr>
          <p:nvPr>
            <p:ph idx="1"/>
          </p:nvPr>
        </p:nvSpPr>
        <p:spPr>
          <a:xfrm>
            <a:off x="371094" y="2718054"/>
            <a:ext cx="3438906" cy="3207258"/>
          </a:xfrm>
        </p:spPr>
        <p:txBody>
          <a:bodyPr vert="horz" lIns="91440" tIns="45720" rIns="91440" bIns="45720" rtlCol="0" anchor="t">
            <a:normAutofit/>
          </a:bodyPr>
          <a:lstStyle/>
          <a:p>
            <a:r>
              <a:rPr lang="en-US" sz="1700"/>
              <a:t>Dirty air</a:t>
            </a:r>
            <a:endParaRPr lang="en-US" sz="1700">
              <a:cs typeface="Calibri" panose="020F0502020204030204"/>
            </a:endParaRPr>
          </a:p>
          <a:p>
            <a:pPr lvl="1"/>
            <a:r>
              <a:rPr lang="en-US" sz="1700">
                <a:ea typeface="+mn-lt"/>
                <a:cs typeface="+mn-lt"/>
              </a:rPr>
              <a:t>When the earth’s temperatures rise, not only does our air gets dirtier—with smog and soot levels going up—but there are also more allergenic air pollutants such as circulating mold and pollen</a:t>
            </a:r>
            <a:endParaRPr lang="en-US" sz="1700" b="1">
              <a:cs typeface="Calibri"/>
            </a:endParaRPr>
          </a:p>
        </p:txBody>
      </p:sp>
    </p:spTree>
    <p:extLst>
      <p:ext uri="{BB962C8B-B14F-4D97-AF65-F5344CB8AC3E}">
        <p14:creationId xmlns:p14="http://schemas.microsoft.com/office/powerpoint/2010/main" val="664378749"/>
      </p:ext>
    </p:extLst>
  </p:cSld>
  <p:clrMapOvr>
    <a:overrideClrMapping bg1="lt1" tx1="dk1" bg2="lt2" tx2="dk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B878BCD-2E76-41EC-A9B5-F3333A21B022}"/>
              </a:ext>
            </a:extLst>
          </p:cNvPr>
          <p:cNvSpPr>
            <a:spLocks noGrp="1"/>
          </p:cNvSpPr>
          <p:nvPr>
            <p:ph type="title"/>
          </p:nvPr>
        </p:nvSpPr>
        <p:spPr>
          <a:xfrm>
            <a:off x="838200" y="1412488"/>
            <a:ext cx="2899189" cy="4363844"/>
          </a:xfrm>
        </p:spPr>
        <p:txBody>
          <a:bodyPr anchor="t">
            <a:normAutofit/>
          </a:bodyPr>
          <a:lstStyle/>
          <a:p>
            <a:r>
              <a:rPr lang="en-US" sz="4000">
                <a:solidFill>
                  <a:srgbClr val="FFFFFF"/>
                </a:solidFill>
                <a:cs typeface="Calibri Light"/>
              </a:rPr>
              <a:t>Local Outlier Factor</a:t>
            </a:r>
            <a:endParaRPr lang="en-US" sz="4000">
              <a:solidFill>
                <a:srgbClr val="FFFFFF"/>
              </a:solidFill>
            </a:endParaRPr>
          </a:p>
        </p:txBody>
      </p:sp>
      <p:sp>
        <p:nvSpPr>
          <p:cNvPr id="3" name="Content Placeholder 2">
            <a:extLst>
              <a:ext uri="{FF2B5EF4-FFF2-40B4-BE49-F238E27FC236}">
                <a16:creationId xmlns:a16="http://schemas.microsoft.com/office/drawing/2014/main" id="{0CBCFCB6-887F-4A68-9580-C086F2F512ED}"/>
              </a:ext>
            </a:extLst>
          </p:cNvPr>
          <p:cNvSpPr>
            <a:spLocks noGrp="1"/>
          </p:cNvSpPr>
          <p:nvPr>
            <p:ph sz="half" idx="1"/>
          </p:nvPr>
        </p:nvSpPr>
        <p:spPr>
          <a:xfrm>
            <a:off x="4380855" y="1412489"/>
            <a:ext cx="3427283" cy="4363844"/>
          </a:xfrm>
        </p:spPr>
        <p:txBody>
          <a:bodyPr vert="horz" lIns="91440" tIns="45720" rIns="91440" bIns="45720" rtlCol="0">
            <a:normAutofit/>
          </a:bodyPr>
          <a:lstStyle/>
          <a:p>
            <a:r>
              <a:rPr lang="en-US" sz="2000">
                <a:cs typeface="Calibri"/>
              </a:rPr>
              <a:t>Local Outlier Factor</a:t>
            </a:r>
          </a:p>
          <a:p>
            <a:pPr lvl="1"/>
            <a:r>
              <a:rPr lang="en-US" sz="2000">
                <a:ea typeface="+mn-lt"/>
                <a:cs typeface="+mn-lt"/>
              </a:rPr>
              <a:t>Due to the local approach, LOF can identify outliers in a data set that would not be outliers in another area of the data set.</a:t>
            </a:r>
          </a:p>
          <a:p>
            <a:pPr lvl="1"/>
            <a:r>
              <a:rPr lang="en-US" sz="2000">
                <a:ea typeface="+mn-lt"/>
                <a:cs typeface="+mn-lt"/>
              </a:rPr>
              <a:t>For example, a point at a "small" distance to a very dense cluster is an outlier, while a point within a sparse cluster might exhibit similar distances to its neighbors.</a:t>
            </a:r>
            <a:endParaRPr lang="en-US" sz="2000">
              <a:cs typeface="Calibri"/>
            </a:endParaRPr>
          </a:p>
        </p:txBody>
      </p:sp>
      <p:cxnSp>
        <p:nvCxnSpPr>
          <p:cNvPr id="7" name="Straight Connector 10">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6917CE01-5853-45CC-8076-BBAE1B386A05}"/>
              </a:ext>
            </a:extLst>
          </p:cNvPr>
          <p:cNvSpPr>
            <a:spLocks noGrp="1"/>
          </p:cNvSpPr>
          <p:nvPr>
            <p:ph sz="half" idx="2"/>
          </p:nvPr>
        </p:nvSpPr>
        <p:spPr>
          <a:xfrm>
            <a:off x="8451604" y="1412489"/>
            <a:ext cx="3197701" cy="4363844"/>
          </a:xfrm>
        </p:spPr>
        <p:txBody>
          <a:bodyPr vert="horz" lIns="91440" tIns="45720" rIns="91440" bIns="45720" rtlCol="0">
            <a:normAutofit/>
          </a:bodyPr>
          <a:lstStyle/>
          <a:p>
            <a:pPr lvl="1"/>
            <a:endParaRPr lang="en-US" sz="2000">
              <a:ea typeface="+mn-lt"/>
              <a:cs typeface="+mn-lt"/>
            </a:endParaRPr>
          </a:p>
          <a:p>
            <a:pPr lvl="1"/>
            <a:r>
              <a:rPr lang="en-US" sz="2000">
                <a:ea typeface="+mn-lt"/>
                <a:cs typeface="+mn-lt"/>
              </a:rPr>
              <a:t>Local outlier factor (LOF) values identify an outlier based on the local neighborhood. Since LOF is a ratio, it is tough to interpret.</a:t>
            </a:r>
            <a:endParaRPr lang="en-US" sz="2000">
              <a:cs typeface="Calibri"/>
            </a:endParaRPr>
          </a:p>
          <a:p>
            <a:pPr lvl="1"/>
            <a:r>
              <a:rPr lang="en-US" sz="2000">
                <a:ea typeface="+mn-lt"/>
                <a:cs typeface="+mn-lt"/>
              </a:rPr>
              <a:t>The selection of a point as an outlier is user-dependent.</a:t>
            </a:r>
            <a:endParaRPr lang="en-US" sz="2000">
              <a:cs typeface="Calibri"/>
            </a:endParaRPr>
          </a:p>
        </p:txBody>
      </p:sp>
      <p:pic>
        <p:nvPicPr>
          <p:cNvPr id="5" name="Picture 7" descr="Chart, scatter chart&#10;&#10;Description automatically generated">
            <a:extLst>
              <a:ext uri="{FF2B5EF4-FFF2-40B4-BE49-F238E27FC236}">
                <a16:creationId xmlns:a16="http://schemas.microsoft.com/office/drawing/2014/main" id="{E7DE90E8-7C42-4D11-8608-CE80ECA73EA5}"/>
              </a:ext>
            </a:extLst>
          </p:cNvPr>
          <p:cNvPicPr>
            <a:picLocks noChangeAspect="1"/>
          </p:cNvPicPr>
          <p:nvPr/>
        </p:nvPicPr>
        <p:blipFill>
          <a:blip r:embed="rId2"/>
          <a:stretch>
            <a:fillRect/>
          </a:stretch>
        </p:blipFill>
        <p:spPr>
          <a:xfrm>
            <a:off x="333118" y="2891995"/>
            <a:ext cx="3380602" cy="2886332"/>
          </a:xfrm>
          <a:prstGeom prst="rect">
            <a:avLst/>
          </a:prstGeom>
        </p:spPr>
      </p:pic>
    </p:spTree>
    <p:extLst>
      <p:ext uri="{BB962C8B-B14F-4D97-AF65-F5344CB8AC3E}">
        <p14:creationId xmlns:p14="http://schemas.microsoft.com/office/powerpoint/2010/main" val="2202657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5133BFC-9415-41F6-8912-8F57884A93AE}"/>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kern="1200">
                <a:solidFill>
                  <a:srgbClr val="FFFFFF"/>
                </a:solidFill>
                <a:latin typeface="+mj-lt"/>
                <a:ea typeface="+mj-ea"/>
                <a:cs typeface="+mj-cs"/>
              </a:rPr>
              <a:t>Time series</a:t>
            </a:r>
            <a:br>
              <a:rPr lang="en-US" sz="6000" kern="1200">
                <a:solidFill>
                  <a:srgbClr val="FFFFFF"/>
                </a:solidFill>
                <a:latin typeface="+mj-lt"/>
                <a:ea typeface="+mj-ea"/>
                <a:cs typeface="+mj-cs"/>
              </a:rPr>
            </a:br>
            <a:r>
              <a:rPr lang="en-US" sz="6000" kern="1200">
                <a:solidFill>
                  <a:srgbClr val="FFFFFF"/>
                </a:solidFill>
                <a:latin typeface="+mj-lt"/>
                <a:ea typeface="+mj-ea"/>
                <a:cs typeface="+mj-cs"/>
              </a:rPr>
              <a:t>Forecasting</a:t>
            </a:r>
          </a:p>
        </p:txBody>
      </p:sp>
    </p:spTree>
    <p:extLst>
      <p:ext uri="{BB962C8B-B14F-4D97-AF65-F5344CB8AC3E}">
        <p14:creationId xmlns:p14="http://schemas.microsoft.com/office/powerpoint/2010/main" val="23902685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96B6CBB-2DE9-440F-BE7D-17C06F425091}"/>
              </a:ext>
            </a:extLst>
          </p:cNvPr>
          <p:cNvPicPr>
            <a:picLocks noChangeAspect="1"/>
          </p:cNvPicPr>
          <p:nvPr/>
        </p:nvPicPr>
        <p:blipFill rotWithShape="1">
          <a:blip r:embed="rId2"/>
          <a:srcRect l="41737" r="11003" b="-1"/>
          <a:stretch/>
        </p:blipFill>
        <p:spPr>
          <a:xfrm>
            <a:off x="467087" y="158161"/>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2" name="Title 1">
            <a:extLst>
              <a:ext uri="{FF2B5EF4-FFF2-40B4-BE49-F238E27FC236}">
                <a16:creationId xmlns:a16="http://schemas.microsoft.com/office/drawing/2014/main" id="{AACDB829-DFCD-4B22-BF45-0A8F98E88B42}"/>
              </a:ext>
            </a:extLst>
          </p:cNvPr>
          <p:cNvSpPr>
            <a:spLocks noGrp="1"/>
          </p:cNvSpPr>
          <p:nvPr>
            <p:ph type="title"/>
          </p:nvPr>
        </p:nvSpPr>
        <p:spPr>
          <a:xfrm>
            <a:off x="5827048" y="407987"/>
            <a:ext cx="5721484" cy="1325563"/>
          </a:xfrm>
        </p:spPr>
        <p:txBody>
          <a:bodyPr>
            <a:normAutofit/>
          </a:bodyPr>
          <a:lstStyle/>
          <a:p>
            <a:r>
              <a:rPr lang="en-IN"/>
              <a:t>Goal</a:t>
            </a:r>
          </a:p>
        </p:txBody>
      </p:sp>
      <p:graphicFrame>
        <p:nvGraphicFramePr>
          <p:cNvPr id="5" name="Content Placeholder 2">
            <a:extLst>
              <a:ext uri="{FF2B5EF4-FFF2-40B4-BE49-F238E27FC236}">
                <a16:creationId xmlns:a16="http://schemas.microsoft.com/office/drawing/2014/main" id="{5A1E5ED6-6DE1-49AA-99FB-C52306AAE7B4}"/>
              </a:ext>
            </a:extLst>
          </p:cNvPr>
          <p:cNvGraphicFramePr>
            <a:graphicFrameLocks noGrp="1"/>
          </p:cNvGraphicFramePr>
          <p:nvPr>
            <p:ph idx="1"/>
            <p:extLst>
              <p:ext uri="{D42A27DB-BD31-4B8C-83A1-F6EECF244321}">
                <p14:modId xmlns:p14="http://schemas.microsoft.com/office/powerpoint/2010/main" val="2371437330"/>
              </p:ext>
            </p:extLst>
          </p:nvPr>
        </p:nvGraphicFramePr>
        <p:xfrm>
          <a:off x="5952880" y="1719173"/>
          <a:ext cx="5721484"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descr="Background pattern&#10;&#10;Description automatically generated">
            <a:extLst>
              <a:ext uri="{FF2B5EF4-FFF2-40B4-BE49-F238E27FC236}">
                <a16:creationId xmlns:a16="http://schemas.microsoft.com/office/drawing/2014/main" id="{64214AAE-38AD-4D55-A89A-0226FDFF6B28}"/>
              </a:ext>
            </a:extLst>
          </p:cNvPr>
          <p:cNvPicPr>
            <a:picLocks noChangeAspect="1"/>
          </p:cNvPicPr>
          <p:nvPr/>
        </p:nvPicPr>
        <p:blipFill rotWithShape="1">
          <a:blip r:embed="rId2"/>
          <a:srcRect l="41737" r="11003" b="-1"/>
          <a:stretch/>
        </p:blipFill>
        <p:spPr>
          <a:xfrm>
            <a:off x="467086" y="15816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Tree>
    <p:extLst>
      <p:ext uri="{BB962C8B-B14F-4D97-AF65-F5344CB8AC3E}">
        <p14:creationId xmlns:p14="http://schemas.microsoft.com/office/powerpoint/2010/main" val="32188877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D746A-4EB6-4147-980F-4672E6198851}"/>
              </a:ext>
            </a:extLst>
          </p:cNvPr>
          <p:cNvSpPr>
            <a:spLocks noGrp="1"/>
          </p:cNvSpPr>
          <p:nvPr>
            <p:ph type="title"/>
          </p:nvPr>
        </p:nvSpPr>
        <p:spPr>
          <a:xfrm>
            <a:off x="958506" y="800392"/>
            <a:ext cx="10264697" cy="1212102"/>
          </a:xfrm>
        </p:spPr>
        <p:txBody>
          <a:bodyPr>
            <a:normAutofit/>
          </a:bodyPr>
          <a:lstStyle/>
          <a:p>
            <a:r>
              <a:rPr lang="en-IN" sz="4000">
                <a:solidFill>
                  <a:srgbClr val="FFFFFF"/>
                </a:solidFill>
              </a:rPr>
              <a:t>P</a:t>
            </a:r>
          </a:p>
        </p:txBody>
      </p:sp>
      <p:sp>
        <p:nvSpPr>
          <p:cNvPr id="3" name="Content Placeholder 2">
            <a:extLst>
              <a:ext uri="{FF2B5EF4-FFF2-40B4-BE49-F238E27FC236}">
                <a16:creationId xmlns:a16="http://schemas.microsoft.com/office/drawing/2014/main" id="{7A94B1F8-81A1-4335-8802-FB407675E0B0}"/>
              </a:ext>
            </a:extLst>
          </p:cNvPr>
          <p:cNvSpPr>
            <a:spLocks noGrp="1"/>
          </p:cNvSpPr>
          <p:nvPr>
            <p:ph idx="1"/>
          </p:nvPr>
        </p:nvSpPr>
        <p:spPr>
          <a:xfrm>
            <a:off x="968797" y="1584008"/>
            <a:ext cx="9708995" cy="4740592"/>
          </a:xfrm>
        </p:spPr>
        <p:txBody>
          <a:bodyPr anchor="ctr">
            <a:normAutofit/>
          </a:bodyPr>
          <a:lstStyle/>
          <a:p>
            <a:r>
              <a:rPr lang="en-IN"/>
              <a:t>Used Global fuel consumption data which has Yearly consumption of Fuel in </a:t>
            </a:r>
            <a:r>
              <a:rPr lang="en-IN" err="1"/>
              <a:t>TWh</a:t>
            </a:r>
            <a:r>
              <a:rPr lang="en-IN"/>
              <a:t>.</a:t>
            </a:r>
          </a:p>
          <a:p>
            <a:r>
              <a:rPr lang="en-IN"/>
              <a:t>Used Data frame with data of the features  of 4 countries </a:t>
            </a:r>
            <a:r>
              <a:rPr lang="en-IN" err="1"/>
              <a:t>i.e</a:t>
            </a:r>
            <a:r>
              <a:rPr lang="en-IN"/>
              <a:t> USA, Russia, UK and Australia. </a:t>
            </a:r>
          </a:p>
          <a:p>
            <a:r>
              <a:rPr lang="en-IN"/>
              <a:t>Removed the Irrelevant features, Nan values and inf values from the Data</a:t>
            </a:r>
          </a:p>
          <a:p>
            <a:r>
              <a:rPr lang="en-IN"/>
              <a:t>Got monthly average of all the features for each countries.</a:t>
            </a:r>
          </a:p>
          <a:p>
            <a:r>
              <a:rPr lang="en-IN"/>
              <a:t>Converted Dataframes in to series data</a:t>
            </a:r>
            <a:endParaRPr lang="en-IN">
              <a:cs typeface="Calibri"/>
            </a:endParaRPr>
          </a:p>
          <a:p>
            <a:r>
              <a:rPr lang="en-IN"/>
              <a:t>Fit the ARIMA model for predicting the weather.</a:t>
            </a:r>
          </a:p>
          <a:p>
            <a:pPr marL="0" indent="0">
              <a:buNone/>
            </a:pPr>
            <a:endParaRPr lang="en-IN">
              <a:cs typeface="Calibri"/>
            </a:endParaRPr>
          </a:p>
        </p:txBody>
      </p:sp>
      <p:sp>
        <p:nvSpPr>
          <p:cNvPr id="4" name="Title 1">
            <a:extLst>
              <a:ext uri="{FF2B5EF4-FFF2-40B4-BE49-F238E27FC236}">
                <a16:creationId xmlns:a16="http://schemas.microsoft.com/office/drawing/2014/main" id="{BEDE13BB-2B3E-4E00-BE80-AD1E41B40E0F}"/>
              </a:ext>
            </a:extLst>
          </p:cNvPr>
          <p:cNvSpPr txBox="1">
            <a:spLocks/>
          </p:cNvSpPr>
          <p:nvPr/>
        </p:nvSpPr>
        <p:spPr>
          <a:xfrm>
            <a:off x="838200" y="25844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a:t>Pre-processing:</a:t>
            </a:r>
          </a:p>
        </p:txBody>
      </p:sp>
    </p:spTree>
    <p:extLst>
      <p:ext uri="{BB962C8B-B14F-4D97-AF65-F5344CB8AC3E}">
        <p14:creationId xmlns:p14="http://schemas.microsoft.com/office/powerpoint/2010/main" val="12106445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C2823-04AC-4F1F-85E7-FEB84CC5A567}"/>
              </a:ext>
            </a:extLst>
          </p:cNvPr>
          <p:cNvSpPr>
            <a:spLocks noGrp="1"/>
          </p:cNvSpPr>
          <p:nvPr>
            <p:ph type="title"/>
          </p:nvPr>
        </p:nvSpPr>
        <p:spPr>
          <a:xfrm>
            <a:off x="838200" y="258445"/>
            <a:ext cx="10515600" cy="1325563"/>
          </a:xfrm>
        </p:spPr>
        <p:txBody>
          <a:bodyPr/>
          <a:lstStyle/>
          <a:p>
            <a:r>
              <a:rPr lang="en-IN"/>
              <a:t>Arima Model Implementation:</a:t>
            </a:r>
          </a:p>
        </p:txBody>
      </p:sp>
      <p:pic>
        <p:nvPicPr>
          <p:cNvPr id="6" name="Picture 5" descr="Graphical user interface, text, application&#10;&#10;Description automatically generated">
            <a:extLst>
              <a:ext uri="{FF2B5EF4-FFF2-40B4-BE49-F238E27FC236}">
                <a16:creationId xmlns:a16="http://schemas.microsoft.com/office/drawing/2014/main" id="{8225397F-963E-4159-BCC5-157684437EEC}"/>
              </a:ext>
            </a:extLst>
          </p:cNvPr>
          <p:cNvPicPr>
            <a:picLocks noChangeAspect="1"/>
          </p:cNvPicPr>
          <p:nvPr/>
        </p:nvPicPr>
        <p:blipFill rotWithShape="1">
          <a:blip r:embed="rId2">
            <a:extLst>
              <a:ext uri="{28A0092B-C50C-407E-A947-70E740481C1C}">
                <a14:useLocalDpi xmlns:a14="http://schemas.microsoft.com/office/drawing/2010/main" val="0"/>
              </a:ext>
            </a:extLst>
          </a:blip>
          <a:srcRect b="15133"/>
          <a:stretch/>
        </p:blipFill>
        <p:spPr>
          <a:xfrm>
            <a:off x="838200" y="1385888"/>
            <a:ext cx="10676320" cy="4816791"/>
          </a:xfrm>
          <a:prstGeom prst="rect">
            <a:avLst/>
          </a:prstGeom>
        </p:spPr>
      </p:pic>
    </p:spTree>
    <p:extLst>
      <p:ext uri="{BB962C8B-B14F-4D97-AF65-F5344CB8AC3E}">
        <p14:creationId xmlns:p14="http://schemas.microsoft.com/office/powerpoint/2010/main" val="698532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091B3-B550-4F4F-9C7D-B90F345C11B0}"/>
              </a:ext>
            </a:extLst>
          </p:cNvPr>
          <p:cNvSpPr>
            <a:spLocks noGrp="1"/>
          </p:cNvSpPr>
          <p:nvPr>
            <p:ph type="title"/>
          </p:nvPr>
        </p:nvSpPr>
        <p:spPr>
          <a:xfrm>
            <a:off x="838200" y="365125"/>
            <a:ext cx="10515600" cy="1203960"/>
          </a:xfrm>
        </p:spPr>
        <p:txBody>
          <a:bodyPr>
            <a:normAutofit/>
          </a:bodyPr>
          <a:lstStyle/>
          <a:p>
            <a:r>
              <a:rPr lang="en-IN"/>
              <a:t>Global Gas Consumption: Predicted vs Actual</a:t>
            </a:r>
          </a:p>
        </p:txBody>
      </p:sp>
      <p:sp>
        <p:nvSpPr>
          <p:cNvPr id="14" name="Content Placeholder 2">
            <a:extLst>
              <a:ext uri="{FF2B5EF4-FFF2-40B4-BE49-F238E27FC236}">
                <a16:creationId xmlns:a16="http://schemas.microsoft.com/office/drawing/2014/main" id="{750A4D38-227F-45D8-833A-D5F13F88387F}"/>
              </a:ext>
            </a:extLst>
          </p:cNvPr>
          <p:cNvSpPr txBox="1">
            <a:spLocks/>
          </p:cNvSpPr>
          <p:nvPr/>
        </p:nvSpPr>
        <p:spPr>
          <a:xfrm>
            <a:off x="10210800" y="3116153"/>
            <a:ext cx="1859280" cy="12039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a:t>RMSE</a:t>
            </a:r>
          </a:p>
          <a:p>
            <a:pPr marL="0" indent="0">
              <a:buFont typeface="Arial" panose="020B0604020202020204" pitchFamily="34" charset="0"/>
              <a:buNone/>
            </a:pPr>
            <a:r>
              <a:rPr lang="en-IN"/>
              <a:t>937.441</a:t>
            </a:r>
          </a:p>
        </p:txBody>
      </p:sp>
      <p:pic>
        <p:nvPicPr>
          <p:cNvPr id="5" name="Picture 4" descr="Chart, line chart&#10;&#10;Description automatically generated">
            <a:extLst>
              <a:ext uri="{FF2B5EF4-FFF2-40B4-BE49-F238E27FC236}">
                <a16:creationId xmlns:a16="http://schemas.microsoft.com/office/drawing/2014/main" id="{6A81F665-CF51-49FA-87F8-2AC8CC1808DA}"/>
              </a:ext>
            </a:extLst>
          </p:cNvPr>
          <p:cNvPicPr>
            <a:picLocks noChangeAspect="1"/>
          </p:cNvPicPr>
          <p:nvPr/>
        </p:nvPicPr>
        <p:blipFill rotWithShape="1">
          <a:blip r:embed="rId3">
            <a:extLst>
              <a:ext uri="{28A0092B-C50C-407E-A947-70E740481C1C}">
                <a14:useLocalDpi xmlns:a14="http://schemas.microsoft.com/office/drawing/2010/main" val="0"/>
              </a:ext>
            </a:extLst>
          </a:blip>
          <a:srcRect l="5095" t="11753" r="9102" b="-436"/>
          <a:stretch/>
        </p:blipFill>
        <p:spPr>
          <a:xfrm>
            <a:off x="430097" y="1721761"/>
            <a:ext cx="9780703" cy="4648558"/>
          </a:xfrm>
          <a:prstGeom prst="rect">
            <a:avLst/>
          </a:prstGeom>
        </p:spPr>
      </p:pic>
      <p:pic>
        <p:nvPicPr>
          <p:cNvPr id="6" name="Picture 5" descr="Graphical user interface, application, table&#10;&#10;Description automatically generated">
            <a:extLst>
              <a:ext uri="{FF2B5EF4-FFF2-40B4-BE49-F238E27FC236}">
                <a16:creationId xmlns:a16="http://schemas.microsoft.com/office/drawing/2014/main" id="{D37AB8E6-768A-405C-B2AF-19FCDF3EFDCD}"/>
              </a:ext>
            </a:extLst>
          </p:cNvPr>
          <p:cNvPicPr>
            <a:picLocks noChangeAspect="1"/>
          </p:cNvPicPr>
          <p:nvPr/>
        </p:nvPicPr>
        <p:blipFill rotWithShape="1">
          <a:blip r:embed="rId4">
            <a:extLst>
              <a:ext uri="{28A0092B-C50C-407E-A947-70E740481C1C}">
                <a14:useLocalDpi xmlns:a14="http://schemas.microsoft.com/office/drawing/2010/main" val="0"/>
              </a:ext>
            </a:extLst>
          </a:blip>
          <a:srcRect l="22504" t="24485" r="34193" b="38888"/>
          <a:stretch/>
        </p:blipFill>
        <p:spPr>
          <a:xfrm>
            <a:off x="8473166" y="4922521"/>
            <a:ext cx="1410044" cy="601980"/>
          </a:xfrm>
          <a:prstGeom prst="rect">
            <a:avLst/>
          </a:prstGeom>
        </p:spPr>
      </p:pic>
    </p:spTree>
    <p:extLst>
      <p:ext uri="{BB962C8B-B14F-4D97-AF65-F5344CB8AC3E}">
        <p14:creationId xmlns:p14="http://schemas.microsoft.com/office/powerpoint/2010/main" val="35025052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091B3-B550-4F4F-9C7D-B90F345C11B0}"/>
              </a:ext>
            </a:extLst>
          </p:cNvPr>
          <p:cNvSpPr>
            <a:spLocks noGrp="1"/>
          </p:cNvSpPr>
          <p:nvPr>
            <p:ph type="title"/>
          </p:nvPr>
        </p:nvSpPr>
        <p:spPr>
          <a:xfrm>
            <a:off x="838200" y="365125"/>
            <a:ext cx="10515600" cy="1203960"/>
          </a:xfrm>
        </p:spPr>
        <p:txBody>
          <a:bodyPr>
            <a:normAutofit/>
          </a:bodyPr>
          <a:lstStyle/>
          <a:p>
            <a:r>
              <a:rPr lang="en-IN"/>
              <a:t>Global Coal Consumption: Predicted vs Actual</a:t>
            </a:r>
          </a:p>
        </p:txBody>
      </p:sp>
      <p:sp>
        <p:nvSpPr>
          <p:cNvPr id="14" name="Content Placeholder 2">
            <a:extLst>
              <a:ext uri="{FF2B5EF4-FFF2-40B4-BE49-F238E27FC236}">
                <a16:creationId xmlns:a16="http://schemas.microsoft.com/office/drawing/2014/main" id="{750A4D38-227F-45D8-833A-D5F13F88387F}"/>
              </a:ext>
            </a:extLst>
          </p:cNvPr>
          <p:cNvSpPr txBox="1">
            <a:spLocks/>
          </p:cNvSpPr>
          <p:nvPr/>
        </p:nvSpPr>
        <p:spPr>
          <a:xfrm>
            <a:off x="10210800" y="3116153"/>
            <a:ext cx="1859280" cy="12039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a:t>RMSE</a:t>
            </a:r>
          </a:p>
          <a:p>
            <a:pPr marL="0" indent="0">
              <a:buFont typeface="Arial" panose="020B0604020202020204" pitchFamily="34" charset="0"/>
              <a:buNone/>
            </a:pPr>
            <a:r>
              <a:rPr lang="en-IN"/>
              <a:t>1059.449</a:t>
            </a:r>
          </a:p>
        </p:txBody>
      </p:sp>
      <p:pic>
        <p:nvPicPr>
          <p:cNvPr id="7" name="Picture 6" descr="Chart, line chart&#10;&#10;Description automatically generated">
            <a:extLst>
              <a:ext uri="{FF2B5EF4-FFF2-40B4-BE49-F238E27FC236}">
                <a16:creationId xmlns:a16="http://schemas.microsoft.com/office/drawing/2014/main" id="{02109A27-E43C-42FB-BBE3-9D5B98FB2191}"/>
              </a:ext>
            </a:extLst>
          </p:cNvPr>
          <p:cNvPicPr>
            <a:picLocks noChangeAspect="1"/>
          </p:cNvPicPr>
          <p:nvPr/>
        </p:nvPicPr>
        <p:blipFill rotWithShape="1">
          <a:blip r:embed="rId3">
            <a:extLst>
              <a:ext uri="{28A0092B-C50C-407E-A947-70E740481C1C}">
                <a14:useLocalDpi xmlns:a14="http://schemas.microsoft.com/office/drawing/2010/main" val="0"/>
              </a:ext>
            </a:extLst>
          </a:blip>
          <a:srcRect l="4707" t="7093" r="9100"/>
          <a:stretch/>
        </p:blipFill>
        <p:spPr>
          <a:xfrm>
            <a:off x="472440" y="1447800"/>
            <a:ext cx="9738360" cy="4807038"/>
          </a:xfrm>
          <a:prstGeom prst="rect">
            <a:avLst/>
          </a:prstGeom>
        </p:spPr>
      </p:pic>
      <p:pic>
        <p:nvPicPr>
          <p:cNvPr id="5" name="Picture 4" descr="Graphical user interface, application, table&#10;&#10;Description automatically generated">
            <a:extLst>
              <a:ext uri="{FF2B5EF4-FFF2-40B4-BE49-F238E27FC236}">
                <a16:creationId xmlns:a16="http://schemas.microsoft.com/office/drawing/2014/main" id="{C11ED52E-4565-40E1-B7DE-E3D8BDA6604F}"/>
              </a:ext>
            </a:extLst>
          </p:cNvPr>
          <p:cNvPicPr>
            <a:picLocks noChangeAspect="1"/>
          </p:cNvPicPr>
          <p:nvPr/>
        </p:nvPicPr>
        <p:blipFill rotWithShape="1">
          <a:blip r:embed="rId4">
            <a:extLst>
              <a:ext uri="{28A0092B-C50C-407E-A947-70E740481C1C}">
                <a14:useLocalDpi xmlns:a14="http://schemas.microsoft.com/office/drawing/2010/main" val="0"/>
              </a:ext>
            </a:extLst>
          </a:blip>
          <a:srcRect l="22504" t="24485" r="34193" b="38888"/>
          <a:stretch/>
        </p:blipFill>
        <p:spPr>
          <a:xfrm>
            <a:off x="8418012" y="4724400"/>
            <a:ext cx="1480438" cy="632033"/>
          </a:xfrm>
          <a:prstGeom prst="rect">
            <a:avLst/>
          </a:prstGeom>
        </p:spPr>
      </p:pic>
    </p:spTree>
    <p:extLst>
      <p:ext uri="{BB962C8B-B14F-4D97-AF65-F5344CB8AC3E}">
        <p14:creationId xmlns:p14="http://schemas.microsoft.com/office/powerpoint/2010/main" val="38496054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091B3-B550-4F4F-9C7D-B90F345C11B0}"/>
              </a:ext>
            </a:extLst>
          </p:cNvPr>
          <p:cNvSpPr>
            <a:spLocks noGrp="1"/>
          </p:cNvSpPr>
          <p:nvPr>
            <p:ph type="title"/>
          </p:nvPr>
        </p:nvSpPr>
        <p:spPr>
          <a:xfrm>
            <a:off x="838200" y="365125"/>
            <a:ext cx="10515600" cy="1203960"/>
          </a:xfrm>
        </p:spPr>
        <p:txBody>
          <a:bodyPr>
            <a:normAutofit/>
          </a:bodyPr>
          <a:lstStyle/>
          <a:p>
            <a:r>
              <a:rPr lang="en-IN"/>
              <a:t>Global Oil Consumption: Predicted vs Actual </a:t>
            </a:r>
          </a:p>
        </p:txBody>
      </p:sp>
      <p:sp>
        <p:nvSpPr>
          <p:cNvPr id="14" name="Content Placeholder 2">
            <a:extLst>
              <a:ext uri="{FF2B5EF4-FFF2-40B4-BE49-F238E27FC236}">
                <a16:creationId xmlns:a16="http://schemas.microsoft.com/office/drawing/2014/main" id="{750A4D38-227F-45D8-833A-D5F13F88387F}"/>
              </a:ext>
            </a:extLst>
          </p:cNvPr>
          <p:cNvSpPr txBox="1">
            <a:spLocks/>
          </p:cNvSpPr>
          <p:nvPr/>
        </p:nvSpPr>
        <p:spPr>
          <a:xfrm>
            <a:off x="10210800" y="3116153"/>
            <a:ext cx="1859280" cy="12039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a:t>RMSE</a:t>
            </a:r>
          </a:p>
          <a:p>
            <a:pPr marL="0" indent="0">
              <a:buFont typeface="Arial" panose="020B0604020202020204" pitchFamily="34" charset="0"/>
              <a:buNone/>
            </a:pPr>
            <a:r>
              <a:rPr lang="en-IN"/>
              <a:t>681.871</a:t>
            </a:r>
          </a:p>
        </p:txBody>
      </p:sp>
      <p:pic>
        <p:nvPicPr>
          <p:cNvPr id="4" name="Picture 3" descr="Chart, line chart&#10;&#10;Description automatically generated">
            <a:extLst>
              <a:ext uri="{FF2B5EF4-FFF2-40B4-BE49-F238E27FC236}">
                <a16:creationId xmlns:a16="http://schemas.microsoft.com/office/drawing/2014/main" id="{00B050E6-E637-4227-BA79-97ACFE48F519}"/>
              </a:ext>
            </a:extLst>
          </p:cNvPr>
          <p:cNvPicPr>
            <a:picLocks noChangeAspect="1"/>
          </p:cNvPicPr>
          <p:nvPr/>
        </p:nvPicPr>
        <p:blipFill rotWithShape="1">
          <a:blip r:embed="rId3">
            <a:extLst>
              <a:ext uri="{28A0092B-C50C-407E-A947-70E740481C1C}">
                <a14:useLocalDpi xmlns:a14="http://schemas.microsoft.com/office/drawing/2010/main" val="0"/>
              </a:ext>
            </a:extLst>
          </a:blip>
          <a:srcRect l="4859" t="7093" r="9099"/>
          <a:stretch/>
        </p:blipFill>
        <p:spPr>
          <a:xfrm>
            <a:off x="838200" y="1386840"/>
            <a:ext cx="9372600" cy="4602480"/>
          </a:xfrm>
          <a:prstGeom prst="rect">
            <a:avLst/>
          </a:prstGeom>
        </p:spPr>
      </p:pic>
      <p:pic>
        <p:nvPicPr>
          <p:cNvPr id="8" name="Picture 7" descr="Graphical user interface, application, table&#10;&#10;Description automatically generated">
            <a:extLst>
              <a:ext uri="{FF2B5EF4-FFF2-40B4-BE49-F238E27FC236}">
                <a16:creationId xmlns:a16="http://schemas.microsoft.com/office/drawing/2014/main" id="{F1DE537C-58AA-4D19-98AF-319A549124C1}"/>
              </a:ext>
            </a:extLst>
          </p:cNvPr>
          <p:cNvPicPr>
            <a:picLocks noChangeAspect="1"/>
          </p:cNvPicPr>
          <p:nvPr/>
        </p:nvPicPr>
        <p:blipFill rotWithShape="1">
          <a:blip r:embed="rId4">
            <a:extLst>
              <a:ext uri="{28A0092B-C50C-407E-A947-70E740481C1C}">
                <a14:useLocalDpi xmlns:a14="http://schemas.microsoft.com/office/drawing/2010/main" val="0"/>
              </a:ext>
            </a:extLst>
          </a:blip>
          <a:srcRect l="22504" t="24485" r="34193" b="38888"/>
          <a:stretch/>
        </p:blipFill>
        <p:spPr>
          <a:xfrm>
            <a:off x="8507711" y="4522409"/>
            <a:ext cx="1516393" cy="647383"/>
          </a:xfrm>
          <a:prstGeom prst="rect">
            <a:avLst/>
          </a:prstGeom>
        </p:spPr>
      </p:pic>
    </p:spTree>
    <p:extLst>
      <p:ext uri="{BB962C8B-B14F-4D97-AF65-F5344CB8AC3E}">
        <p14:creationId xmlns:p14="http://schemas.microsoft.com/office/powerpoint/2010/main" val="29794216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091B3-B550-4F4F-9C7D-B90F345C11B0}"/>
              </a:ext>
            </a:extLst>
          </p:cNvPr>
          <p:cNvSpPr>
            <a:spLocks noGrp="1"/>
          </p:cNvSpPr>
          <p:nvPr>
            <p:ph type="title"/>
          </p:nvPr>
        </p:nvSpPr>
        <p:spPr>
          <a:xfrm>
            <a:off x="838200" y="365125"/>
            <a:ext cx="10515600" cy="808355"/>
          </a:xfrm>
        </p:spPr>
        <p:txBody>
          <a:bodyPr/>
          <a:lstStyle/>
          <a:p>
            <a:r>
              <a:rPr lang="en-IN"/>
              <a:t>Temperature: Predicted vs Actual</a:t>
            </a:r>
          </a:p>
        </p:txBody>
      </p:sp>
      <p:pic>
        <p:nvPicPr>
          <p:cNvPr id="8" name="Picture 7" descr="Chart, line chart&#10;&#10;Description automatically generated">
            <a:extLst>
              <a:ext uri="{FF2B5EF4-FFF2-40B4-BE49-F238E27FC236}">
                <a16:creationId xmlns:a16="http://schemas.microsoft.com/office/drawing/2014/main" id="{06F6A5DF-20B0-486A-9612-6182A7C136C9}"/>
              </a:ext>
            </a:extLst>
          </p:cNvPr>
          <p:cNvPicPr>
            <a:picLocks noChangeAspect="1"/>
          </p:cNvPicPr>
          <p:nvPr/>
        </p:nvPicPr>
        <p:blipFill rotWithShape="1">
          <a:blip r:embed="rId2">
            <a:extLst>
              <a:ext uri="{28A0092B-C50C-407E-A947-70E740481C1C}">
                <a14:useLocalDpi xmlns:a14="http://schemas.microsoft.com/office/drawing/2010/main" val="0"/>
              </a:ext>
            </a:extLst>
          </a:blip>
          <a:srcRect t="11055"/>
          <a:stretch/>
        </p:blipFill>
        <p:spPr>
          <a:xfrm>
            <a:off x="304800" y="1295400"/>
            <a:ext cx="11597640" cy="2697480"/>
          </a:xfrm>
          <a:prstGeom prst="rect">
            <a:avLst/>
          </a:prstGeom>
        </p:spPr>
      </p:pic>
      <p:sp>
        <p:nvSpPr>
          <p:cNvPr id="11" name="Content Placeholder 2">
            <a:extLst>
              <a:ext uri="{FF2B5EF4-FFF2-40B4-BE49-F238E27FC236}">
                <a16:creationId xmlns:a16="http://schemas.microsoft.com/office/drawing/2014/main" id="{C2DA69C7-6C7C-4158-8807-32EE32E6557C}"/>
              </a:ext>
            </a:extLst>
          </p:cNvPr>
          <p:cNvSpPr>
            <a:spLocks noGrp="1"/>
          </p:cNvSpPr>
          <p:nvPr>
            <p:ph idx="1"/>
          </p:nvPr>
        </p:nvSpPr>
        <p:spPr>
          <a:xfrm>
            <a:off x="10789920" y="1706880"/>
            <a:ext cx="1859280" cy="1203960"/>
          </a:xfrm>
        </p:spPr>
        <p:txBody>
          <a:bodyPr/>
          <a:lstStyle/>
          <a:p>
            <a:pPr marL="0" indent="0">
              <a:buNone/>
            </a:pPr>
            <a:r>
              <a:rPr lang="en-IN"/>
              <a:t>RMSE</a:t>
            </a:r>
          </a:p>
          <a:p>
            <a:pPr marL="0" indent="0">
              <a:buNone/>
            </a:pPr>
            <a:r>
              <a:rPr lang="en-IN"/>
              <a:t>5.455</a:t>
            </a:r>
          </a:p>
        </p:txBody>
      </p:sp>
      <p:sp>
        <p:nvSpPr>
          <p:cNvPr id="14" name="Content Placeholder 2">
            <a:extLst>
              <a:ext uri="{FF2B5EF4-FFF2-40B4-BE49-F238E27FC236}">
                <a16:creationId xmlns:a16="http://schemas.microsoft.com/office/drawing/2014/main" id="{750A4D38-227F-45D8-833A-D5F13F88387F}"/>
              </a:ext>
            </a:extLst>
          </p:cNvPr>
          <p:cNvSpPr txBox="1">
            <a:spLocks/>
          </p:cNvSpPr>
          <p:nvPr/>
        </p:nvSpPr>
        <p:spPr>
          <a:xfrm>
            <a:off x="10972800" y="4549140"/>
            <a:ext cx="1859280" cy="12039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a:t>RMSE</a:t>
            </a:r>
          </a:p>
          <a:p>
            <a:pPr marL="0" indent="0">
              <a:buFont typeface="Arial" panose="020B0604020202020204" pitchFamily="34" charset="0"/>
              <a:buNone/>
            </a:pPr>
            <a:r>
              <a:rPr lang="en-IN"/>
              <a:t>6.584</a:t>
            </a:r>
          </a:p>
        </p:txBody>
      </p:sp>
      <p:pic>
        <p:nvPicPr>
          <p:cNvPr id="16" name="Picture 15" descr="Chart, line chart&#10;&#10;Description automatically generated">
            <a:extLst>
              <a:ext uri="{FF2B5EF4-FFF2-40B4-BE49-F238E27FC236}">
                <a16:creationId xmlns:a16="http://schemas.microsoft.com/office/drawing/2014/main" id="{7734FB9D-237A-401E-9032-5075D5979B12}"/>
              </a:ext>
            </a:extLst>
          </p:cNvPr>
          <p:cNvPicPr>
            <a:picLocks noChangeAspect="1"/>
          </p:cNvPicPr>
          <p:nvPr/>
        </p:nvPicPr>
        <p:blipFill rotWithShape="1">
          <a:blip r:embed="rId3">
            <a:extLst>
              <a:ext uri="{28A0092B-C50C-407E-A947-70E740481C1C}">
                <a14:useLocalDpi xmlns:a14="http://schemas.microsoft.com/office/drawing/2010/main" val="0"/>
              </a:ext>
            </a:extLst>
          </a:blip>
          <a:srcRect l="5519" t="9592" r="8728" b="-1654"/>
          <a:stretch/>
        </p:blipFill>
        <p:spPr>
          <a:xfrm>
            <a:off x="960120" y="3992880"/>
            <a:ext cx="10012680" cy="2697480"/>
          </a:xfrm>
          <a:prstGeom prst="rect">
            <a:avLst/>
          </a:prstGeom>
        </p:spPr>
      </p:pic>
      <p:pic>
        <p:nvPicPr>
          <p:cNvPr id="4" name="Picture 3" descr="Graphical user interface, application, table&#10;&#10;Description automatically generated">
            <a:extLst>
              <a:ext uri="{FF2B5EF4-FFF2-40B4-BE49-F238E27FC236}">
                <a16:creationId xmlns:a16="http://schemas.microsoft.com/office/drawing/2014/main" id="{FEE53E37-7955-4CBF-8F83-F6C9728F0628}"/>
              </a:ext>
            </a:extLst>
          </p:cNvPr>
          <p:cNvPicPr>
            <a:picLocks noChangeAspect="1"/>
          </p:cNvPicPr>
          <p:nvPr/>
        </p:nvPicPr>
        <p:blipFill rotWithShape="1">
          <a:blip r:embed="rId4">
            <a:extLst>
              <a:ext uri="{28A0092B-C50C-407E-A947-70E740481C1C}">
                <a14:useLocalDpi xmlns:a14="http://schemas.microsoft.com/office/drawing/2010/main" val="0"/>
              </a:ext>
            </a:extLst>
          </a:blip>
          <a:srcRect l="22504" t="24485" r="34193" b="38888"/>
          <a:stretch/>
        </p:blipFill>
        <p:spPr>
          <a:xfrm>
            <a:off x="9410700" y="2950845"/>
            <a:ext cx="1173549" cy="501015"/>
          </a:xfrm>
          <a:prstGeom prst="rect">
            <a:avLst/>
          </a:prstGeom>
        </p:spPr>
      </p:pic>
      <p:pic>
        <p:nvPicPr>
          <p:cNvPr id="9" name="Picture 8" descr="Graphical user interface, application, table&#10;&#10;Description automatically generated">
            <a:extLst>
              <a:ext uri="{FF2B5EF4-FFF2-40B4-BE49-F238E27FC236}">
                <a16:creationId xmlns:a16="http://schemas.microsoft.com/office/drawing/2014/main" id="{A5145EEB-5221-45A4-94F3-313078F221BC}"/>
              </a:ext>
            </a:extLst>
          </p:cNvPr>
          <p:cNvPicPr>
            <a:picLocks noChangeAspect="1"/>
          </p:cNvPicPr>
          <p:nvPr/>
        </p:nvPicPr>
        <p:blipFill rotWithShape="1">
          <a:blip r:embed="rId4">
            <a:extLst>
              <a:ext uri="{28A0092B-C50C-407E-A947-70E740481C1C}">
                <a14:useLocalDpi xmlns:a14="http://schemas.microsoft.com/office/drawing/2010/main" val="0"/>
              </a:ext>
            </a:extLst>
          </a:blip>
          <a:srcRect l="22504" t="24485" r="34193" b="38888"/>
          <a:stretch/>
        </p:blipFill>
        <p:spPr>
          <a:xfrm>
            <a:off x="9456385" y="5562600"/>
            <a:ext cx="1173549" cy="501015"/>
          </a:xfrm>
          <a:prstGeom prst="rect">
            <a:avLst/>
          </a:prstGeom>
        </p:spPr>
      </p:pic>
    </p:spTree>
    <p:extLst>
      <p:ext uri="{BB962C8B-B14F-4D97-AF65-F5344CB8AC3E}">
        <p14:creationId xmlns:p14="http://schemas.microsoft.com/office/powerpoint/2010/main" val="42024780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091B3-B550-4F4F-9C7D-B90F345C11B0}"/>
              </a:ext>
            </a:extLst>
          </p:cNvPr>
          <p:cNvSpPr>
            <a:spLocks noGrp="1"/>
          </p:cNvSpPr>
          <p:nvPr>
            <p:ph type="title"/>
          </p:nvPr>
        </p:nvSpPr>
        <p:spPr>
          <a:xfrm>
            <a:off x="838200" y="365125"/>
            <a:ext cx="10515600" cy="808355"/>
          </a:xfrm>
        </p:spPr>
        <p:txBody>
          <a:bodyPr/>
          <a:lstStyle/>
          <a:p>
            <a:r>
              <a:rPr lang="en-IN"/>
              <a:t>Temperature: Predicted vs Actual</a:t>
            </a:r>
          </a:p>
        </p:txBody>
      </p:sp>
      <p:sp>
        <p:nvSpPr>
          <p:cNvPr id="11" name="Content Placeholder 2">
            <a:extLst>
              <a:ext uri="{FF2B5EF4-FFF2-40B4-BE49-F238E27FC236}">
                <a16:creationId xmlns:a16="http://schemas.microsoft.com/office/drawing/2014/main" id="{C2DA69C7-6C7C-4158-8807-32EE32E6557C}"/>
              </a:ext>
            </a:extLst>
          </p:cNvPr>
          <p:cNvSpPr>
            <a:spLocks noGrp="1"/>
          </p:cNvSpPr>
          <p:nvPr>
            <p:ph idx="1"/>
          </p:nvPr>
        </p:nvSpPr>
        <p:spPr>
          <a:xfrm>
            <a:off x="10789920" y="1706880"/>
            <a:ext cx="1859280" cy="1203960"/>
          </a:xfrm>
        </p:spPr>
        <p:txBody>
          <a:bodyPr/>
          <a:lstStyle/>
          <a:p>
            <a:pPr marL="0" indent="0">
              <a:buNone/>
            </a:pPr>
            <a:r>
              <a:rPr lang="en-IN"/>
              <a:t>RMSE</a:t>
            </a:r>
          </a:p>
          <a:p>
            <a:pPr marL="0" indent="0">
              <a:buNone/>
            </a:pPr>
            <a:r>
              <a:rPr lang="en-IN"/>
              <a:t>3.625</a:t>
            </a:r>
          </a:p>
        </p:txBody>
      </p:sp>
      <p:sp>
        <p:nvSpPr>
          <p:cNvPr id="14" name="Content Placeholder 2">
            <a:extLst>
              <a:ext uri="{FF2B5EF4-FFF2-40B4-BE49-F238E27FC236}">
                <a16:creationId xmlns:a16="http://schemas.microsoft.com/office/drawing/2014/main" id="{750A4D38-227F-45D8-833A-D5F13F88387F}"/>
              </a:ext>
            </a:extLst>
          </p:cNvPr>
          <p:cNvSpPr txBox="1">
            <a:spLocks/>
          </p:cNvSpPr>
          <p:nvPr/>
        </p:nvSpPr>
        <p:spPr>
          <a:xfrm>
            <a:off x="10972800" y="4549140"/>
            <a:ext cx="1859280" cy="12039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a:t>RMSE</a:t>
            </a:r>
          </a:p>
          <a:p>
            <a:pPr marL="0" indent="0">
              <a:buFont typeface="Arial" panose="020B0604020202020204" pitchFamily="34" charset="0"/>
              <a:buNone/>
            </a:pPr>
            <a:r>
              <a:rPr lang="en-IN"/>
              <a:t>2.595</a:t>
            </a:r>
          </a:p>
        </p:txBody>
      </p:sp>
      <p:pic>
        <p:nvPicPr>
          <p:cNvPr id="4" name="Picture 3" descr="Chart, line chart&#10;&#10;Description automatically generated">
            <a:extLst>
              <a:ext uri="{FF2B5EF4-FFF2-40B4-BE49-F238E27FC236}">
                <a16:creationId xmlns:a16="http://schemas.microsoft.com/office/drawing/2014/main" id="{A2DE0A0C-8487-4E3A-B524-D85A50F5D0DA}"/>
              </a:ext>
            </a:extLst>
          </p:cNvPr>
          <p:cNvPicPr>
            <a:picLocks noChangeAspect="1"/>
          </p:cNvPicPr>
          <p:nvPr/>
        </p:nvPicPr>
        <p:blipFill rotWithShape="1">
          <a:blip r:embed="rId2">
            <a:extLst>
              <a:ext uri="{28A0092B-C50C-407E-A947-70E740481C1C}">
                <a14:useLocalDpi xmlns:a14="http://schemas.microsoft.com/office/drawing/2010/main" val="0"/>
              </a:ext>
            </a:extLst>
          </a:blip>
          <a:srcRect l="6265" t="13865" r="8976" b="1420"/>
          <a:stretch/>
        </p:blipFill>
        <p:spPr>
          <a:xfrm>
            <a:off x="1059180" y="1173480"/>
            <a:ext cx="9570720" cy="2697481"/>
          </a:xfrm>
          <a:prstGeom prst="rect">
            <a:avLst/>
          </a:prstGeom>
        </p:spPr>
      </p:pic>
      <p:pic>
        <p:nvPicPr>
          <p:cNvPr id="9" name="Picture 8" descr="Chart, line chart&#10;&#10;Description automatically generated">
            <a:extLst>
              <a:ext uri="{FF2B5EF4-FFF2-40B4-BE49-F238E27FC236}">
                <a16:creationId xmlns:a16="http://schemas.microsoft.com/office/drawing/2014/main" id="{B6830857-926D-44E5-87A6-3DAD22460BB3}"/>
              </a:ext>
            </a:extLst>
          </p:cNvPr>
          <p:cNvPicPr>
            <a:picLocks noChangeAspect="1"/>
          </p:cNvPicPr>
          <p:nvPr/>
        </p:nvPicPr>
        <p:blipFill rotWithShape="1">
          <a:blip r:embed="rId3">
            <a:extLst>
              <a:ext uri="{28A0092B-C50C-407E-A947-70E740481C1C}">
                <a14:useLocalDpi xmlns:a14="http://schemas.microsoft.com/office/drawing/2010/main" val="0"/>
              </a:ext>
            </a:extLst>
          </a:blip>
          <a:srcRect l="6915" t="10443" r="8862"/>
          <a:stretch/>
        </p:blipFill>
        <p:spPr>
          <a:xfrm>
            <a:off x="1059180" y="4038600"/>
            <a:ext cx="9570720" cy="2454276"/>
          </a:xfrm>
          <a:prstGeom prst="rect">
            <a:avLst/>
          </a:prstGeom>
        </p:spPr>
      </p:pic>
      <p:pic>
        <p:nvPicPr>
          <p:cNvPr id="7" name="Picture 6" descr="Graphical user interface, application, table&#10;&#10;Description automatically generated">
            <a:extLst>
              <a:ext uri="{FF2B5EF4-FFF2-40B4-BE49-F238E27FC236}">
                <a16:creationId xmlns:a16="http://schemas.microsoft.com/office/drawing/2014/main" id="{020C5136-6583-4FF1-816F-F3BC189BEB58}"/>
              </a:ext>
            </a:extLst>
          </p:cNvPr>
          <p:cNvPicPr>
            <a:picLocks noChangeAspect="1"/>
          </p:cNvPicPr>
          <p:nvPr/>
        </p:nvPicPr>
        <p:blipFill rotWithShape="1">
          <a:blip r:embed="rId4">
            <a:extLst>
              <a:ext uri="{28A0092B-C50C-407E-A947-70E740481C1C}">
                <a14:useLocalDpi xmlns:a14="http://schemas.microsoft.com/office/drawing/2010/main" val="0"/>
              </a:ext>
            </a:extLst>
          </a:blip>
          <a:srcRect l="22504" t="24485" r="34193" b="38888"/>
          <a:stretch/>
        </p:blipFill>
        <p:spPr>
          <a:xfrm>
            <a:off x="9231527" y="2910840"/>
            <a:ext cx="1173549" cy="501015"/>
          </a:xfrm>
          <a:prstGeom prst="rect">
            <a:avLst/>
          </a:prstGeom>
        </p:spPr>
      </p:pic>
      <p:pic>
        <p:nvPicPr>
          <p:cNvPr id="12" name="Picture 11" descr="Graphical user interface, application, table&#10;&#10;Description automatically generated">
            <a:extLst>
              <a:ext uri="{FF2B5EF4-FFF2-40B4-BE49-F238E27FC236}">
                <a16:creationId xmlns:a16="http://schemas.microsoft.com/office/drawing/2014/main" id="{AF8DFE80-8DA6-4677-BEFA-EBFA0116C8DF}"/>
              </a:ext>
            </a:extLst>
          </p:cNvPr>
          <p:cNvPicPr>
            <a:picLocks noChangeAspect="1"/>
          </p:cNvPicPr>
          <p:nvPr/>
        </p:nvPicPr>
        <p:blipFill rotWithShape="1">
          <a:blip r:embed="rId4">
            <a:extLst>
              <a:ext uri="{28A0092B-C50C-407E-A947-70E740481C1C}">
                <a14:useLocalDpi xmlns:a14="http://schemas.microsoft.com/office/drawing/2010/main" val="0"/>
              </a:ext>
            </a:extLst>
          </a:blip>
          <a:srcRect l="22504" t="24485" r="34193" b="38888"/>
          <a:stretch/>
        </p:blipFill>
        <p:spPr>
          <a:xfrm>
            <a:off x="9189548" y="4201161"/>
            <a:ext cx="1173549" cy="501015"/>
          </a:xfrm>
          <a:prstGeom prst="rect">
            <a:avLst/>
          </a:prstGeom>
        </p:spPr>
      </p:pic>
    </p:spTree>
    <p:extLst>
      <p:ext uri="{BB962C8B-B14F-4D97-AF65-F5344CB8AC3E}">
        <p14:creationId xmlns:p14="http://schemas.microsoft.com/office/powerpoint/2010/main" val="1892095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Many small boats in a body of water&#10;&#10;Description automatically generated">
            <a:extLst>
              <a:ext uri="{FF2B5EF4-FFF2-40B4-BE49-F238E27FC236}">
                <a16:creationId xmlns:a16="http://schemas.microsoft.com/office/drawing/2014/main" id="{BB05A981-C5B6-42FB-B201-622B6EA6930B}"/>
              </a:ext>
            </a:extLst>
          </p:cNvPr>
          <p:cNvPicPr>
            <a:picLocks noChangeAspect="1"/>
          </p:cNvPicPr>
          <p:nvPr/>
        </p:nvPicPr>
        <p:blipFill rotWithShape="1">
          <a:blip r:embed="rId2"/>
          <a:srcRect r="12894" b="-1"/>
          <a:stretch/>
        </p:blipFill>
        <p:spPr>
          <a:xfrm>
            <a:off x="3242695" y="10"/>
            <a:ext cx="8949307"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useBgFill="1">
        <p:nvSpPr>
          <p:cNvPr id="7" name="Freeform: Shape 10">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D0FA3D8-5A99-43FC-9CE6-E78AFA8FDCD4}"/>
              </a:ext>
            </a:extLst>
          </p:cNvPr>
          <p:cNvSpPr>
            <a:spLocks noGrp="1"/>
          </p:cNvSpPr>
          <p:nvPr>
            <p:ph type="title"/>
          </p:nvPr>
        </p:nvSpPr>
        <p:spPr>
          <a:xfrm>
            <a:off x="371094" y="1161288"/>
            <a:ext cx="3438144" cy="1125728"/>
          </a:xfrm>
        </p:spPr>
        <p:txBody>
          <a:bodyPr anchor="b">
            <a:normAutofit/>
          </a:bodyPr>
          <a:lstStyle/>
          <a:p>
            <a:r>
              <a:rPr lang="en-US" sz="2800">
                <a:cs typeface="Calibri Light"/>
              </a:rPr>
              <a:t>Effects:</a:t>
            </a:r>
            <a:endParaRPr lang="en-US" sz="2800"/>
          </a:p>
        </p:txBody>
      </p:sp>
      <p:sp>
        <p:nvSpPr>
          <p:cNvPr id="15" name="Rectangle 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7F7EA089-30EE-426B-AAFA-6FCC48B216F7}"/>
              </a:ext>
            </a:extLst>
          </p:cNvPr>
          <p:cNvSpPr>
            <a:spLocks noGrp="1"/>
          </p:cNvSpPr>
          <p:nvPr>
            <p:ph idx="1"/>
          </p:nvPr>
        </p:nvSpPr>
        <p:spPr>
          <a:xfrm>
            <a:off x="371094" y="2718054"/>
            <a:ext cx="3438906" cy="3207258"/>
          </a:xfrm>
        </p:spPr>
        <p:txBody>
          <a:bodyPr vert="horz" lIns="91440" tIns="45720" rIns="91440" bIns="45720" rtlCol="0" anchor="t">
            <a:normAutofit/>
          </a:bodyPr>
          <a:lstStyle/>
          <a:p>
            <a:r>
              <a:rPr lang="en-US" sz="1700"/>
              <a:t>Rising seas</a:t>
            </a:r>
            <a:endParaRPr lang="en-US" sz="1700">
              <a:cs typeface="Calibri" panose="020F0502020204030204"/>
            </a:endParaRPr>
          </a:p>
          <a:p>
            <a:pPr lvl="1"/>
            <a:r>
              <a:rPr lang="en-US" sz="1700">
                <a:ea typeface="+mn-lt"/>
                <a:cs typeface="+mn-lt"/>
              </a:rPr>
              <a:t>The Arctic is heating twice as fast as any other place on the planet. </a:t>
            </a:r>
          </a:p>
          <a:p>
            <a:pPr lvl="1"/>
            <a:r>
              <a:rPr lang="en-US" sz="1700">
                <a:ea typeface="+mn-lt"/>
                <a:cs typeface="+mn-lt"/>
              </a:rPr>
              <a:t>Island nations face particular risk, as do some of the world’s largest cities, including New York, Miami, Mumbai, and Sydney.</a:t>
            </a:r>
            <a:endParaRPr lang="en-US" sz="1700">
              <a:cs typeface="Calibri"/>
            </a:endParaRPr>
          </a:p>
        </p:txBody>
      </p:sp>
    </p:spTree>
    <p:extLst>
      <p:ext uri="{BB962C8B-B14F-4D97-AF65-F5344CB8AC3E}">
        <p14:creationId xmlns:p14="http://schemas.microsoft.com/office/powerpoint/2010/main" val="33275458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091B3-B550-4F4F-9C7D-B90F345C11B0}"/>
              </a:ext>
            </a:extLst>
          </p:cNvPr>
          <p:cNvSpPr>
            <a:spLocks noGrp="1"/>
          </p:cNvSpPr>
          <p:nvPr>
            <p:ph type="title"/>
          </p:nvPr>
        </p:nvSpPr>
        <p:spPr>
          <a:xfrm>
            <a:off x="838200" y="365125"/>
            <a:ext cx="10515600" cy="808355"/>
          </a:xfrm>
        </p:spPr>
        <p:txBody>
          <a:bodyPr/>
          <a:lstStyle/>
          <a:p>
            <a:r>
              <a:rPr lang="en-IN"/>
              <a:t>Wind Speed : Predicted vs Actual</a:t>
            </a:r>
          </a:p>
        </p:txBody>
      </p:sp>
      <p:sp>
        <p:nvSpPr>
          <p:cNvPr id="11" name="Content Placeholder 2">
            <a:extLst>
              <a:ext uri="{FF2B5EF4-FFF2-40B4-BE49-F238E27FC236}">
                <a16:creationId xmlns:a16="http://schemas.microsoft.com/office/drawing/2014/main" id="{C2DA69C7-6C7C-4158-8807-32EE32E6557C}"/>
              </a:ext>
            </a:extLst>
          </p:cNvPr>
          <p:cNvSpPr>
            <a:spLocks noGrp="1"/>
          </p:cNvSpPr>
          <p:nvPr>
            <p:ph idx="1"/>
          </p:nvPr>
        </p:nvSpPr>
        <p:spPr>
          <a:xfrm>
            <a:off x="10789920" y="1706880"/>
            <a:ext cx="1859280" cy="1203960"/>
          </a:xfrm>
        </p:spPr>
        <p:txBody>
          <a:bodyPr/>
          <a:lstStyle/>
          <a:p>
            <a:pPr marL="0" indent="0">
              <a:buNone/>
            </a:pPr>
            <a:r>
              <a:rPr lang="en-IN"/>
              <a:t>RMSE</a:t>
            </a:r>
          </a:p>
          <a:p>
            <a:pPr marL="0" indent="0">
              <a:buNone/>
            </a:pPr>
            <a:r>
              <a:rPr lang="en-IN"/>
              <a:t>1.493</a:t>
            </a:r>
          </a:p>
        </p:txBody>
      </p:sp>
      <p:sp>
        <p:nvSpPr>
          <p:cNvPr id="14" name="Content Placeholder 2">
            <a:extLst>
              <a:ext uri="{FF2B5EF4-FFF2-40B4-BE49-F238E27FC236}">
                <a16:creationId xmlns:a16="http://schemas.microsoft.com/office/drawing/2014/main" id="{750A4D38-227F-45D8-833A-D5F13F88387F}"/>
              </a:ext>
            </a:extLst>
          </p:cNvPr>
          <p:cNvSpPr txBox="1">
            <a:spLocks/>
          </p:cNvSpPr>
          <p:nvPr/>
        </p:nvSpPr>
        <p:spPr>
          <a:xfrm>
            <a:off x="10972800" y="4549140"/>
            <a:ext cx="1859280" cy="12039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a:t>RMSE</a:t>
            </a:r>
          </a:p>
          <a:p>
            <a:pPr marL="0" indent="0">
              <a:buFont typeface="Arial" panose="020B0604020202020204" pitchFamily="34" charset="0"/>
              <a:buNone/>
            </a:pPr>
            <a:r>
              <a:rPr lang="en-IN"/>
              <a:t>1.988</a:t>
            </a:r>
          </a:p>
        </p:txBody>
      </p:sp>
      <p:pic>
        <p:nvPicPr>
          <p:cNvPr id="5" name="Picture 4" descr="Chart, line chart, histogram&#10;&#10;Description automatically generated">
            <a:extLst>
              <a:ext uri="{FF2B5EF4-FFF2-40B4-BE49-F238E27FC236}">
                <a16:creationId xmlns:a16="http://schemas.microsoft.com/office/drawing/2014/main" id="{BF4FD64B-F4DE-4FE4-B2BE-4617BE025BE4}"/>
              </a:ext>
            </a:extLst>
          </p:cNvPr>
          <p:cNvPicPr>
            <a:picLocks noChangeAspect="1"/>
          </p:cNvPicPr>
          <p:nvPr/>
        </p:nvPicPr>
        <p:blipFill rotWithShape="1">
          <a:blip r:embed="rId2">
            <a:extLst>
              <a:ext uri="{28A0092B-C50C-407E-A947-70E740481C1C}">
                <a14:useLocalDpi xmlns:a14="http://schemas.microsoft.com/office/drawing/2010/main" val="0"/>
              </a:ext>
            </a:extLst>
          </a:blip>
          <a:srcRect l="6817" t="8748" r="8960" b="-810"/>
          <a:stretch/>
        </p:blipFill>
        <p:spPr>
          <a:xfrm>
            <a:off x="731520" y="960120"/>
            <a:ext cx="9875520" cy="2910840"/>
          </a:xfrm>
          <a:prstGeom prst="rect">
            <a:avLst/>
          </a:prstGeom>
        </p:spPr>
      </p:pic>
      <p:pic>
        <p:nvPicPr>
          <p:cNvPr id="7" name="Picture 6" descr="Chart, line chart&#10;&#10;Description automatically generated">
            <a:extLst>
              <a:ext uri="{FF2B5EF4-FFF2-40B4-BE49-F238E27FC236}">
                <a16:creationId xmlns:a16="http://schemas.microsoft.com/office/drawing/2014/main" id="{0007D34B-B0C5-4A94-A2DD-832C74FEFAA7}"/>
              </a:ext>
            </a:extLst>
          </p:cNvPr>
          <p:cNvPicPr>
            <a:picLocks noChangeAspect="1"/>
          </p:cNvPicPr>
          <p:nvPr/>
        </p:nvPicPr>
        <p:blipFill rotWithShape="1">
          <a:blip r:embed="rId3">
            <a:extLst>
              <a:ext uri="{28A0092B-C50C-407E-A947-70E740481C1C}">
                <a14:useLocalDpi xmlns:a14="http://schemas.microsoft.com/office/drawing/2010/main" val="0"/>
              </a:ext>
            </a:extLst>
          </a:blip>
          <a:srcRect l="6525" t="11258" r="8645"/>
          <a:stretch/>
        </p:blipFill>
        <p:spPr>
          <a:xfrm>
            <a:off x="731520" y="3870959"/>
            <a:ext cx="9875520" cy="2621915"/>
          </a:xfrm>
          <a:prstGeom prst="rect">
            <a:avLst/>
          </a:prstGeom>
        </p:spPr>
      </p:pic>
      <p:pic>
        <p:nvPicPr>
          <p:cNvPr id="8" name="Picture 7" descr="Graphical user interface, application, table&#10;&#10;Description automatically generated">
            <a:extLst>
              <a:ext uri="{FF2B5EF4-FFF2-40B4-BE49-F238E27FC236}">
                <a16:creationId xmlns:a16="http://schemas.microsoft.com/office/drawing/2014/main" id="{FF6BF2CF-7928-4FD2-9743-C35B92A16D26}"/>
              </a:ext>
            </a:extLst>
          </p:cNvPr>
          <p:cNvPicPr>
            <a:picLocks noChangeAspect="1"/>
          </p:cNvPicPr>
          <p:nvPr/>
        </p:nvPicPr>
        <p:blipFill rotWithShape="1">
          <a:blip r:embed="rId4">
            <a:extLst>
              <a:ext uri="{28A0092B-C50C-407E-A947-70E740481C1C}">
                <a14:useLocalDpi xmlns:a14="http://schemas.microsoft.com/office/drawing/2010/main" val="0"/>
              </a:ext>
            </a:extLst>
          </a:blip>
          <a:srcRect l="22504" t="24485" r="34193" b="38888"/>
          <a:stretch/>
        </p:blipFill>
        <p:spPr>
          <a:xfrm>
            <a:off x="9220097" y="1173480"/>
            <a:ext cx="1173549" cy="501015"/>
          </a:xfrm>
          <a:prstGeom prst="rect">
            <a:avLst/>
          </a:prstGeom>
        </p:spPr>
      </p:pic>
      <p:pic>
        <p:nvPicPr>
          <p:cNvPr id="9" name="Picture 8" descr="Graphical user interface, application, table&#10;&#10;Description automatically generated">
            <a:extLst>
              <a:ext uri="{FF2B5EF4-FFF2-40B4-BE49-F238E27FC236}">
                <a16:creationId xmlns:a16="http://schemas.microsoft.com/office/drawing/2014/main" id="{AC8F0415-01C9-4665-885D-911A4ECE6501}"/>
              </a:ext>
            </a:extLst>
          </p:cNvPr>
          <p:cNvPicPr>
            <a:picLocks noChangeAspect="1"/>
          </p:cNvPicPr>
          <p:nvPr/>
        </p:nvPicPr>
        <p:blipFill rotWithShape="1">
          <a:blip r:embed="rId4">
            <a:extLst>
              <a:ext uri="{28A0092B-C50C-407E-A947-70E740481C1C}">
                <a14:useLocalDpi xmlns:a14="http://schemas.microsoft.com/office/drawing/2010/main" val="0"/>
              </a:ext>
            </a:extLst>
          </a:blip>
          <a:srcRect l="22504" t="24485" r="34193" b="38888"/>
          <a:stretch/>
        </p:blipFill>
        <p:spPr>
          <a:xfrm>
            <a:off x="9220096" y="3964940"/>
            <a:ext cx="1173549" cy="501015"/>
          </a:xfrm>
          <a:prstGeom prst="rect">
            <a:avLst/>
          </a:prstGeom>
        </p:spPr>
      </p:pic>
    </p:spTree>
    <p:extLst>
      <p:ext uri="{BB962C8B-B14F-4D97-AF65-F5344CB8AC3E}">
        <p14:creationId xmlns:p14="http://schemas.microsoft.com/office/powerpoint/2010/main" val="25657307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091B3-B550-4F4F-9C7D-B90F345C11B0}"/>
              </a:ext>
            </a:extLst>
          </p:cNvPr>
          <p:cNvSpPr>
            <a:spLocks noGrp="1"/>
          </p:cNvSpPr>
          <p:nvPr>
            <p:ph type="title"/>
          </p:nvPr>
        </p:nvSpPr>
        <p:spPr>
          <a:xfrm>
            <a:off x="838200" y="365125"/>
            <a:ext cx="10515600" cy="808355"/>
          </a:xfrm>
        </p:spPr>
        <p:txBody>
          <a:bodyPr/>
          <a:lstStyle/>
          <a:p>
            <a:r>
              <a:rPr lang="en-IN"/>
              <a:t>Wind Speed : Predicted vs Actual</a:t>
            </a:r>
          </a:p>
        </p:txBody>
      </p:sp>
      <p:sp>
        <p:nvSpPr>
          <p:cNvPr id="11" name="Content Placeholder 2">
            <a:extLst>
              <a:ext uri="{FF2B5EF4-FFF2-40B4-BE49-F238E27FC236}">
                <a16:creationId xmlns:a16="http://schemas.microsoft.com/office/drawing/2014/main" id="{C2DA69C7-6C7C-4158-8807-32EE32E6557C}"/>
              </a:ext>
            </a:extLst>
          </p:cNvPr>
          <p:cNvSpPr>
            <a:spLocks noGrp="1"/>
          </p:cNvSpPr>
          <p:nvPr>
            <p:ph idx="1"/>
          </p:nvPr>
        </p:nvSpPr>
        <p:spPr>
          <a:xfrm>
            <a:off x="10789920" y="1706880"/>
            <a:ext cx="1859280" cy="1203960"/>
          </a:xfrm>
        </p:spPr>
        <p:txBody>
          <a:bodyPr/>
          <a:lstStyle/>
          <a:p>
            <a:pPr marL="0" indent="0">
              <a:buNone/>
            </a:pPr>
            <a:r>
              <a:rPr lang="en-IN"/>
              <a:t>RMSE</a:t>
            </a:r>
          </a:p>
          <a:p>
            <a:pPr marL="0" indent="0">
              <a:buNone/>
            </a:pPr>
            <a:r>
              <a:rPr lang="en-IN"/>
              <a:t>2.241</a:t>
            </a:r>
          </a:p>
        </p:txBody>
      </p:sp>
      <p:sp>
        <p:nvSpPr>
          <p:cNvPr id="14" name="Content Placeholder 2">
            <a:extLst>
              <a:ext uri="{FF2B5EF4-FFF2-40B4-BE49-F238E27FC236}">
                <a16:creationId xmlns:a16="http://schemas.microsoft.com/office/drawing/2014/main" id="{750A4D38-227F-45D8-833A-D5F13F88387F}"/>
              </a:ext>
            </a:extLst>
          </p:cNvPr>
          <p:cNvSpPr txBox="1">
            <a:spLocks/>
          </p:cNvSpPr>
          <p:nvPr/>
        </p:nvSpPr>
        <p:spPr>
          <a:xfrm>
            <a:off x="10972800" y="4549140"/>
            <a:ext cx="1859280" cy="12039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a:t>RMSE</a:t>
            </a:r>
          </a:p>
          <a:p>
            <a:pPr marL="0" indent="0">
              <a:buFont typeface="Arial" panose="020B0604020202020204" pitchFamily="34" charset="0"/>
              <a:buNone/>
            </a:pPr>
            <a:r>
              <a:rPr lang="en-IN"/>
              <a:t>6.135</a:t>
            </a:r>
          </a:p>
        </p:txBody>
      </p:sp>
      <p:pic>
        <p:nvPicPr>
          <p:cNvPr id="4" name="Picture 3" descr="Chart, line chart&#10;&#10;Description automatically generated">
            <a:extLst>
              <a:ext uri="{FF2B5EF4-FFF2-40B4-BE49-F238E27FC236}">
                <a16:creationId xmlns:a16="http://schemas.microsoft.com/office/drawing/2014/main" id="{6C80420F-A01A-4A3D-A477-A01C5DADBF30}"/>
              </a:ext>
            </a:extLst>
          </p:cNvPr>
          <p:cNvPicPr>
            <a:picLocks noChangeAspect="1"/>
          </p:cNvPicPr>
          <p:nvPr/>
        </p:nvPicPr>
        <p:blipFill rotWithShape="1">
          <a:blip r:embed="rId2">
            <a:extLst>
              <a:ext uri="{28A0092B-C50C-407E-A947-70E740481C1C}">
                <a14:useLocalDpi xmlns:a14="http://schemas.microsoft.com/office/drawing/2010/main" val="0"/>
              </a:ext>
            </a:extLst>
          </a:blip>
          <a:srcRect l="6980" t="10842" r="8949" b="416"/>
          <a:stretch/>
        </p:blipFill>
        <p:spPr>
          <a:xfrm>
            <a:off x="729228" y="1051560"/>
            <a:ext cx="10060692" cy="2590800"/>
          </a:xfrm>
          <a:prstGeom prst="rect">
            <a:avLst/>
          </a:prstGeom>
        </p:spPr>
      </p:pic>
      <p:pic>
        <p:nvPicPr>
          <p:cNvPr id="8" name="Picture 7" descr="Chart, line chart&#10;&#10;Description automatically generated">
            <a:extLst>
              <a:ext uri="{FF2B5EF4-FFF2-40B4-BE49-F238E27FC236}">
                <a16:creationId xmlns:a16="http://schemas.microsoft.com/office/drawing/2014/main" id="{38C0142E-7356-4814-950D-331E0E285508}"/>
              </a:ext>
            </a:extLst>
          </p:cNvPr>
          <p:cNvPicPr>
            <a:picLocks noChangeAspect="1"/>
          </p:cNvPicPr>
          <p:nvPr/>
        </p:nvPicPr>
        <p:blipFill rotWithShape="1">
          <a:blip r:embed="rId3">
            <a:extLst>
              <a:ext uri="{28A0092B-C50C-407E-A947-70E740481C1C}">
                <a14:useLocalDpi xmlns:a14="http://schemas.microsoft.com/office/drawing/2010/main" val="0"/>
              </a:ext>
            </a:extLst>
          </a:blip>
          <a:srcRect l="6688" t="8333" r="8483"/>
          <a:stretch/>
        </p:blipFill>
        <p:spPr>
          <a:xfrm>
            <a:off x="729228" y="3642360"/>
            <a:ext cx="10243572" cy="3064073"/>
          </a:xfrm>
          <a:prstGeom prst="rect">
            <a:avLst/>
          </a:prstGeom>
        </p:spPr>
      </p:pic>
      <p:pic>
        <p:nvPicPr>
          <p:cNvPr id="7" name="Picture 6" descr="Graphical user interface, application, table&#10;&#10;Description automatically generated">
            <a:extLst>
              <a:ext uri="{FF2B5EF4-FFF2-40B4-BE49-F238E27FC236}">
                <a16:creationId xmlns:a16="http://schemas.microsoft.com/office/drawing/2014/main" id="{C7941FEC-7EEE-4651-B19A-80E60A488E67}"/>
              </a:ext>
            </a:extLst>
          </p:cNvPr>
          <p:cNvPicPr>
            <a:picLocks noChangeAspect="1"/>
          </p:cNvPicPr>
          <p:nvPr/>
        </p:nvPicPr>
        <p:blipFill rotWithShape="1">
          <a:blip r:embed="rId4">
            <a:extLst>
              <a:ext uri="{28A0092B-C50C-407E-A947-70E740481C1C}">
                <a14:useLocalDpi xmlns:a14="http://schemas.microsoft.com/office/drawing/2010/main" val="0"/>
              </a:ext>
            </a:extLst>
          </a:blip>
          <a:srcRect l="22504" t="24485" r="34193" b="38888"/>
          <a:stretch/>
        </p:blipFill>
        <p:spPr>
          <a:xfrm>
            <a:off x="9433491" y="1205865"/>
            <a:ext cx="1173549" cy="501015"/>
          </a:xfrm>
          <a:prstGeom prst="rect">
            <a:avLst/>
          </a:prstGeom>
        </p:spPr>
      </p:pic>
      <p:pic>
        <p:nvPicPr>
          <p:cNvPr id="9" name="Picture 8" descr="Graphical user interface, application, table&#10;&#10;Description automatically generated">
            <a:extLst>
              <a:ext uri="{FF2B5EF4-FFF2-40B4-BE49-F238E27FC236}">
                <a16:creationId xmlns:a16="http://schemas.microsoft.com/office/drawing/2014/main" id="{74376844-F22B-4588-B4D3-FEE21504596B}"/>
              </a:ext>
            </a:extLst>
          </p:cNvPr>
          <p:cNvPicPr>
            <a:picLocks noChangeAspect="1"/>
          </p:cNvPicPr>
          <p:nvPr/>
        </p:nvPicPr>
        <p:blipFill rotWithShape="1">
          <a:blip r:embed="rId4">
            <a:extLst>
              <a:ext uri="{28A0092B-C50C-407E-A947-70E740481C1C}">
                <a14:useLocalDpi xmlns:a14="http://schemas.microsoft.com/office/drawing/2010/main" val="0"/>
              </a:ext>
            </a:extLst>
          </a:blip>
          <a:srcRect l="22504" t="24485" r="34193" b="38888"/>
          <a:stretch/>
        </p:blipFill>
        <p:spPr>
          <a:xfrm>
            <a:off x="9433490" y="3925252"/>
            <a:ext cx="1173549" cy="501015"/>
          </a:xfrm>
          <a:prstGeom prst="rect">
            <a:avLst/>
          </a:prstGeom>
        </p:spPr>
      </p:pic>
    </p:spTree>
    <p:extLst>
      <p:ext uri="{BB962C8B-B14F-4D97-AF65-F5344CB8AC3E}">
        <p14:creationId xmlns:p14="http://schemas.microsoft.com/office/powerpoint/2010/main" val="4822423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091B3-B550-4F4F-9C7D-B90F345C11B0}"/>
              </a:ext>
            </a:extLst>
          </p:cNvPr>
          <p:cNvSpPr>
            <a:spLocks noGrp="1"/>
          </p:cNvSpPr>
          <p:nvPr>
            <p:ph type="title"/>
          </p:nvPr>
        </p:nvSpPr>
        <p:spPr>
          <a:xfrm>
            <a:off x="838200" y="365125"/>
            <a:ext cx="10515600" cy="808355"/>
          </a:xfrm>
        </p:spPr>
        <p:txBody>
          <a:bodyPr>
            <a:normAutofit/>
          </a:bodyPr>
          <a:lstStyle/>
          <a:p>
            <a:r>
              <a:rPr lang="en-IN"/>
              <a:t>Relative Humidity: Predicted vs Actual</a:t>
            </a:r>
          </a:p>
        </p:txBody>
      </p:sp>
      <p:sp>
        <p:nvSpPr>
          <p:cNvPr id="11" name="Content Placeholder 2">
            <a:extLst>
              <a:ext uri="{FF2B5EF4-FFF2-40B4-BE49-F238E27FC236}">
                <a16:creationId xmlns:a16="http://schemas.microsoft.com/office/drawing/2014/main" id="{C2DA69C7-6C7C-4158-8807-32EE32E6557C}"/>
              </a:ext>
            </a:extLst>
          </p:cNvPr>
          <p:cNvSpPr>
            <a:spLocks noGrp="1"/>
          </p:cNvSpPr>
          <p:nvPr>
            <p:ph idx="1"/>
          </p:nvPr>
        </p:nvSpPr>
        <p:spPr>
          <a:xfrm>
            <a:off x="10789920" y="1706880"/>
            <a:ext cx="1859280" cy="1203960"/>
          </a:xfrm>
        </p:spPr>
        <p:txBody>
          <a:bodyPr/>
          <a:lstStyle/>
          <a:p>
            <a:pPr marL="0" indent="0">
              <a:buNone/>
            </a:pPr>
            <a:r>
              <a:rPr lang="en-IN"/>
              <a:t>RMSE</a:t>
            </a:r>
          </a:p>
          <a:p>
            <a:pPr marL="0" indent="0">
              <a:buNone/>
            </a:pPr>
            <a:r>
              <a:rPr lang="en-IN"/>
              <a:t>6.135</a:t>
            </a:r>
          </a:p>
        </p:txBody>
      </p:sp>
      <p:sp>
        <p:nvSpPr>
          <p:cNvPr id="14" name="Content Placeholder 2">
            <a:extLst>
              <a:ext uri="{FF2B5EF4-FFF2-40B4-BE49-F238E27FC236}">
                <a16:creationId xmlns:a16="http://schemas.microsoft.com/office/drawing/2014/main" id="{750A4D38-227F-45D8-833A-D5F13F88387F}"/>
              </a:ext>
            </a:extLst>
          </p:cNvPr>
          <p:cNvSpPr txBox="1">
            <a:spLocks/>
          </p:cNvSpPr>
          <p:nvPr/>
        </p:nvSpPr>
        <p:spPr>
          <a:xfrm>
            <a:off x="10972800" y="4549140"/>
            <a:ext cx="1859280" cy="12039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a:t>RMSE</a:t>
            </a:r>
          </a:p>
          <a:p>
            <a:pPr marL="0" indent="0">
              <a:buFont typeface="Arial" panose="020B0604020202020204" pitchFamily="34" charset="0"/>
              <a:buNone/>
            </a:pPr>
            <a:r>
              <a:rPr lang="en-IN"/>
              <a:t>7.737</a:t>
            </a:r>
          </a:p>
        </p:txBody>
      </p:sp>
      <p:pic>
        <p:nvPicPr>
          <p:cNvPr id="5" name="Picture 4" descr="Chart, line chart&#10;&#10;Description automatically generated">
            <a:extLst>
              <a:ext uri="{FF2B5EF4-FFF2-40B4-BE49-F238E27FC236}">
                <a16:creationId xmlns:a16="http://schemas.microsoft.com/office/drawing/2014/main" id="{F61C8CC4-0F12-44D2-B255-D322C0FD7C8A}"/>
              </a:ext>
            </a:extLst>
          </p:cNvPr>
          <p:cNvPicPr>
            <a:picLocks noChangeAspect="1"/>
          </p:cNvPicPr>
          <p:nvPr/>
        </p:nvPicPr>
        <p:blipFill rotWithShape="1">
          <a:blip r:embed="rId2">
            <a:extLst>
              <a:ext uri="{28A0092B-C50C-407E-A947-70E740481C1C}">
                <a14:useLocalDpi xmlns:a14="http://schemas.microsoft.com/office/drawing/2010/main" val="0"/>
              </a:ext>
            </a:extLst>
          </a:blip>
          <a:srcRect l="6839" t="12301" r="9544"/>
          <a:stretch/>
        </p:blipFill>
        <p:spPr>
          <a:xfrm>
            <a:off x="838200" y="3634740"/>
            <a:ext cx="9906000" cy="2637155"/>
          </a:xfrm>
          <a:prstGeom prst="rect">
            <a:avLst/>
          </a:prstGeom>
        </p:spPr>
      </p:pic>
      <p:pic>
        <p:nvPicPr>
          <p:cNvPr id="7" name="Picture 6" descr="Chart, line chart&#10;&#10;Description automatically generated">
            <a:extLst>
              <a:ext uri="{FF2B5EF4-FFF2-40B4-BE49-F238E27FC236}">
                <a16:creationId xmlns:a16="http://schemas.microsoft.com/office/drawing/2014/main" id="{C4B965CD-6668-401C-9736-27A5C1B14A08}"/>
              </a:ext>
            </a:extLst>
          </p:cNvPr>
          <p:cNvPicPr>
            <a:picLocks noChangeAspect="1"/>
          </p:cNvPicPr>
          <p:nvPr/>
        </p:nvPicPr>
        <p:blipFill rotWithShape="1">
          <a:blip r:embed="rId3">
            <a:extLst>
              <a:ext uri="{28A0092B-C50C-407E-A947-70E740481C1C}">
                <a14:useLocalDpi xmlns:a14="http://schemas.microsoft.com/office/drawing/2010/main" val="0"/>
              </a:ext>
            </a:extLst>
          </a:blip>
          <a:srcRect l="7294" t="10009" r="9392"/>
          <a:stretch/>
        </p:blipFill>
        <p:spPr>
          <a:xfrm>
            <a:off x="866388" y="982980"/>
            <a:ext cx="9877812" cy="2651760"/>
          </a:xfrm>
          <a:prstGeom prst="rect">
            <a:avLst/>
          </a:prstGeom>
        </p:spPr>
      </p:pic>
      <p:pic>
        <p:nvPicPr>
          <p:cNvPr id="8" name="Picture 7" descr="Graphical user interface, application, table&#10;&#10;Description automatically generated">
            <a:extLst>
              <a:ext uri="{FF2B5EF4-FFF2-40B4-BE49-F238E27FC236}">
                <a16:creationId xmlns:a16="http://schemas.microsoft.com/office/drawing/2014/main" id="{4474D63D-36DF-49A8-BB88-B59C87BE837B}"/>
              </a:ext>
            </a:extLst>
          </p:cNvPr>
          <p:cNvPicPr>
            <a:picLocks noChangeAspect="1"/>
          </p:cNvPicPr>
          <p:nvPr/>
        </p:nvPicPr>
        <p:blipFill rotWithShape="1">
          <a:blip r:embed="rId4">
            <a:extLst>
              <a:ext uri="{28A0092B-C50C-407E-A947-70E740481C1C}">
                <a14:useLocalDpi xmlns:a14="http://schemas.microsoft.com/office/drawing/2010/main" val="0"/>
              </a:ext>
            </a:extLst>
          </a:blip>
          <a:srcRect l="22504" t="24485" r="34193" b="38888"/>
          <a:stretch/>
        </p:blipFill>
        <p:spPr>
          <a:xfrm>
            <a:off x="9395460" y="2722245"/>
            <a:ext cx="1173549" cy="501015"/>
          </a:xfrm>
          <a:prstGeom prst="rect">
            <a:avLst/>
          </a:prstGeom>
        </p:spPr>
      </p:pic>
      <p:pic>
        <p:nvPicPr>
          <p:cNvPr id="9" name="Picture 8" descr="Graphical user interface, application, table&#10;&#10;Description automatically generated">
            <a:extLst>
              <a:ext uri="{FF2B5EF4-FFF2-40B4-BE49-F238E27FC236}">
                <a16:creationId xmlns:a16="http://schemas.microsoft.com/office/drawing/2014/main" id="{8012AA8C-C153-478C-ACF5-BC57F8BEEA27}"/>
              </a:ext>
            </a:extLst>
          </p:cNvPr>
          <p:cNvPicPr>
            <a:picLocks noChangeAspect="1"/>
          </p:cNvPicPr>
          <p:nvPr/>
        </p:nvPicPr>
        <p:blipFill rotWithShape="1">
          <a:blip r:embed="rId4">
            <a:extLst>
              <a:ext uri="{28A0092B-C50C-407E-A947-70E740481C1C}">
                <a14:useLocalDpi xmlns:a14="http://schemas.microsoft.com/office/drawing/2010/main" val="0"/>
              </a:ext>
            </a:extLst>
          </a:blip>
          <a:srcRect l="22504" t="24485" r="34193" b="38888"/>
          <a:stretch/>
        </p:blipFill>
        <p:spPr>
          <a:xfrm>
            <a:off x="9395460" y="5252085"/>
            <a:ext cx="1173549" cy="501015"/>
          </a:xfrm>
          <a:prstGeom prst="rect">
            <a:avLst/>
          </a:prstGeom>
        </p:spPr>
      </p:pic>
    </p:spTree>
    <p:extLst>
      <p:ext uri="{BB962C8B-B14F-4D97-AF65-F5344CB8AC3E}">
        <p14:creationId xmlns:p14="http://schemas.microsoft.com/office/powerpoint/2010/main" val="27045217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091B3-B550-4F4F-9C7D-B90F345C11B0}"/>
              </a:ext>
            </a:extLst>
          </p:cNvPr>
          <p:cNvSpPr>
            <a:spLocks noGrp="1"/>
          </p:cNvSpPr>
          <p:nvPr>
            <p:ph type="title"/>
          </p:nvPr>
        </p:nvSpPr>
        <p:spPr>
          <a:xfrm>
            <a:off x="838200" y="365125"/>
            <a:ext cx="10515600" cy="808355"/>
          </a:xfrm>
        </p:spPr>
        <p:txBody>
          <a:bodyPr>
            <a:normAutofit/>
          </a:bodyPr>
          <a:lstStyle/>
          <a:p>
            <a:r>
              <a:rPr lang="en-IN"/>
              <a:t>Relative Humidity : Predicted vs Actual</a:t>
            </a:r>
          </a:p>
        </p:txBody>
      </p:sp>
      <p:sp>
        <p:nvSpPr>
          <p:cNvPr id="11" name="Content Placeholder 2">
            <a:extLst>
              <a:ext uri="{FF2B5EF4-FFF2-40B4-BE49-F238E27FC236}">
                <a16:creationId xmlns:a16="http://schemas.microsoft.com/office/drawing/2014/main" id="{C2DA69C7-6C7C-4158-8807-32EE32E6557C}"/>
              </a:ext>
            </a:extLst>
          </p:cNvPr>
          <p:cNvSpPr>
            <a:spLocks noGrp="1"/>
          </p:cNvSpPr>
          <p:nvPr>
            <p:ph idx="1"/>
          </p:nvPr>
        </p:nvSpPr>
        <p:spPr>
          <a:xfrm>
            <a:off x="10789920" y="1706880"/>
            <a:ext cx="1859280" cy="1203960"/>
          </a:xfrm>
        </p:spPr>
        <p:txBody>
          <a:bodyPr/>
          <a:lstStyle/>
          <a:p>
            <a:pPr marL="0" indent="0">
              <a:buNone/>
            </a:pPr>
            <a:r>
              <a:rPr lang="en-IN"/>
              <a:t>RMSE</a:t>
            </a:r>
          </a:p>
          <a:p>
            <a:pPr marL="0" indent="0">
              <a:buNone/>
            </a:pPr>
            <a:r>
              <a:rPr lang="en-IN"/>
              <a:t>5.152</a:t>
            </a:r>
          </a:p>
        </p:txBody>
      </p:sp>
      <p:sp>
        <p:nvSpPr>
          <p:cNvPr id="14" name="Content Placeholder 2">
            <a:extLst>
              <a:ext uri="{FF2B5EF4-FFF2-40B4-BE49-F238E27FC236}">
                <a16:creationId xmlns:a16="http://schemas.microsoft.com/office/drawing/2014/main" id="{750A4D38-227F-45D8-833A-D5F13F88387F}"/>
              </a:ext>
            </a:extLst>
          </p:cNvPr>
          <p:cNvSpPr txBox="1">
            <a:spLocks/>
          </p:cNvSpPr>
          <p:nvPr/>
        </p:nvSpPr>
        <p:spPr>
          <a:xfrm>
            <a:off x="10972800" y="4549140"/>
            <a:ext cx="1859280" cy="12039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a:t>RMSE</a:t>
            </a:r>
          </a:p>
          <a:p>
            <a:pPr marL="0" indent="0">
              <a:buFont typeface="Arial" panose="020B0604020202020204" pitchFamily="34" charset="0"/>
              <a:buNone/>
            </a:pPr>
            <a:r>
              <a:rPr lang="en-IN"/>
              <a:t>5.379</a:t>
            </a:r>
          </a:p>
        </p:txBody>
      </p:sp>
      <p:pic>
        <p:nvPicPr>
          <p:cNvPr id="4" name="Picture 3" descr="Chart, line chart&#10;&#10;Description automatically generated">
            <a:extLst>
              <a:ext uri="{FF2B5EF4-FFF2-40B4-BE49-F238E27FC236}">
                <a16:creationId xmlns:a16="http://schemas.microsoft.com/office/drawing/2014/main" id="{A1C26AFD-512B-4293-ADA8-D06FFB3F4143}"/>
              </a:ext>
            </a:extLst>
          </p:cNvPr>
          <p:cNvPicPr>
            <a:picLocks noChangeAspect="1"/>
          </p:cNvPicPr>
          <p:nvPr/>
        </p:nvPicPr>
        <p:blipFill rotWithShape="1">
          <a:blip r:embed="rId2">
            <a:extLst>
              <a:ext uri="{28A0092B-C50C-407E-A947-70E740481C1C}">
                <a14:useLocalDpi xmlns:a14="http://schemas.microsoft.com/office/drawing/2010/main" val="0"/>
              </a:ext>
            </a:extLst>
          </a:blip>
          <a:srcRect l="6980" t="7892" r="9100"/>
          <a:stretch/>
        </p:blipFill>
        <p:spPr>
          <a:xfrm>
            <a:off x="838200" y="3771582"/>
            <a:ext cx="9616440" cy="2759075"/>
          </a:xfrm>
          <a:prstGeom prst="rect">
            <a:avLst/>
          </a:prstGeom>
        </p:spPr>
      </p:pic>
      <p:pic>
        <p:nvPicPr>
          <p:cNvPr id="8" name="Picture 7" descr="Chart, line chart&#10;&#10;Description automatically generated">
            <a:extLst>
              <a:ext uri="{FF2B5EF4-FFF2-40B4-BE49-F238E27FC236}">
                <a16:creationId xmlns:a16="http://schemas.microsoft.com/office/drawing/2014/main" id="{2E4D3A96-8292-4B58-9584-6847E42F6663}"/>
              </a:ext>
            </a:extLst>
          </p:cNvPr>
          <p:cNvPicPr>
            <a:picLocks noChangeAspect="1"/>
          </p:cNvPicPr>
          <p:nvPr/>
        </p:nvPicPr>
        <p:blipFill rotWithShape="1">
          <a:blip r:embed="rId3">
            <a:extLst>
              <a:ext uri="{28A0092B-C50C-407E-A947-70E740481C1C}">
                <a14:useLocalDpi xmlns:a14="http://schemas.microsoft.com/office/drawing/2010/main" val="0"/>
              </a:ext>
            </a:extLst>
          </a:blip>
          <a:srcRect l="7143" t="9980" r="8937"/>
          <a:stretch/>
        </p:blipFill>
        <p:spPr>
          <a:xfrm>
            <a:off x="944880" y="1173480"/>
            <a:ext cx="9616440" cy="2561273"/>
          </a:xfrm>
          <a:prstGeom prst="rect">
            <a:avLst/>
          </a:prstGeom>
        </p:spPr>
      </p:pic>
      <p:pic>
        <p:nvPicPr>
          <p:cNvPr id="7" name="Picture 6" descr="Graphical user interface, application, table&#10;&#10;Description automatically generated">
            <a:extLst>
              <a:ext uri="{FF2B5EF4-FFF2-40B4-BE49-F238E27FC236}">
                <a16:creationId xmlns:a16="http://schemas.microsoft.com/office/drawing/2014/main" id="{5347E03A-21E1-4DD2-8BF0-202190BB99C8}"/>
              </a:ext>
            </a:extLst>
          </p:cNvPr>
          <p:cNvPicPr>
            <a:picLocks noChangeAspect="1"/>
          </p:cNvPicPr>
          <p:nvPr/>
        </p:nvPicPr>
        <p:blipFill rotWithShape="1">
          <a:blip r:embed="rId4">
            <a:extLst>
              <a:ext uri="{28A0092B-C50C-407E-A947-70E740481C1C}">
                <a14:useLocalDpi xmlns:a14="http://schemas.microsoft.com/office/drawing/2010/main" val="0"/>
              </a:ext>
            </a:extLst>
          </a:blip>
          <a:srcRect l="22504" t="24485" r="34193" b="38888"/>
          <a:stretch/>
        </p:blipFill>
        <p:spPr>
          <a:xfrm>
            <a:off x="9197237" y="2767965"/>
            <a:ext cx="1173549" cy="501015"/>
          </a:xfrm>
          <a:prstGeom prst="rect">
            <a:avLst/>
          </a:prstGeom>
        </p:spPr>
      </p:pic>
      <p:pic>
        <p:nvPicPr>
          <p:cNvPr id="9" name="Picture 8" descr="Graphical user interface, application, table&#10;&#10;Description automatically generated">
            <a:extLst>
              <a:ext uri="{FF2B5EF4-FFF2-40B4-BE49-F238E27FC236}">
                <a16:creationId xmlns:a16="http://schemas.microsoft.com/office/drawing/2014/main" id="{BE4B2D0E-70BC-4C41-9DC1-A1F1FCD735F1}"/>
              </a:ext>
            </a:extLst>
          </p:cNvPr>
          <p:cNvPicPr>
            <a:picLocks noChangeAspect="1"/>
          </p:cNvPicPr>
          <p:nvPr/>
        </p:nvPicPr>
        <p:blipFill rotWithShape="1">
          <a:blip r:embed="rId4">
            <a:extLst>
              <a:ext uri="{28A0092B-C50C-407E-A947-70E740481C1C}">
                <a14:useLocalDpi xmlns:a14="http://schemas.microsoft.com/office/drawing/2010/main" val="0"/>
              </a:ext>
            </a:extLst>
          </a:blip>
          <a:srcRect l="22504" t="24485" r="34193" b="38888"/>
          <a:stretch/>
        </p:blipFill>
        <p:spPr>
          <a:xfrm>
            <a:off x="8953397" y="5502592"/>
            <a:ext cx="1173549" cy="501015"/>
          </a:xfrm>
          <a:prstGeom prst="rect">
            <a:avLst/>
          </a:prstGeom>
        </p:spPr>
      </p:pic>
    </p:spTree>
    <p:extLst>
      <p:ext uri="{BB962C8B-B14F-4D97-AF65-F5344CB8AC3E}">
        <p14:creationId xmlns:p14="http://schemas.microsoft.com/office/powerpoint/2010/main" val="17067772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091B3-B550-4F4F-9C7D-B90F345C11B0}"/>
              </a:ext>
            </a:extLst>
          </p:cNvPr>
          <p:cNvSpPr>
            <a:spLocks noGrp="1"/>
          </p:cNvSpPr>
          <p:nvPr>
            <p:ph type="title"/>
          </p:nvPr>
        </p:nvSpPr>
        <p:spPr>
          <a:xfrm>
            <a:off x="838200" y="365125"/>
            <a:ext cx="10515600" cy="808355"/>
          </a:xfrm>
        </p:spPr>
        <p:txBody>
          <a:bodyPr>
            <a:normAutofit/>
          </a:bodyPr>
          <a:lstStyle/>
          <a:p>
            <a:r>
              <a:rPr lang="en-IN"/>
              <a:t>Visibility: Predicted vs Actual</a:t>
            </a:r>
          </a:p>
        </p:txBody>
      </p:sp>
      <p:sp>
        <p:nvSpPr>
          <p:cNvPr id="11" name="Content Placeholder 2">
            <a:extLst>
              <a:ext uri="{FF2B5EF4-FFF2-40B4-BE49-F238E27FC236}">
                <a16:creationId xmlns:a16="http://schemas.microsoft.com/office/drawing/2014/main" id="{C2DA69C7-6C7C-4158-8807-32EE32E6557C}"/>
              </a:ext>
            </a:extLst>
          </p:cNvPr>
          <p:cNvSpPr>
            <a:spLocks noGrp="1"/>
          </p:cNvSpPr>
          <p:nvPr>
            <p:ph idx="1"/>
          </p:nvPr>
        </p:nvSpPr>
        <p:spPr>
          <a:xfrm>
            <a:off x="10789920" y="1706880"/>
            <a:ext cx="1859280" cy="1203960"/>
          </a:xfrm>
        </p:spPr>
        <p:txBody>
          <a:bodyPr/>
          <a:lstStyle/>
          <a:p>
            <a:pPr marL="0" indent="0">
              <a:buNone/>
            </a:pPr>
            <a:r>
              <a:rPr lang="en-IN"/>
              <a:t>RMSE</a:t>
            </a:r>
          </a:p>
          <a:p>
            <a:pPr marL="0" indent="0">
              <a:buNone/>
            </a:pPr>
            <a:r>
              <a:rPr lang="en-IN"/>
              <a:t>0.358</a:t>
            </a:r>
          </a:p>
        </p:txBody>
      </p:sp>
      <p:sp>
        <p:nvSpPr>
          <p:cNvPr id="14" name="Content Placeholder 2">
            <a:extLst>
              <a:ext uri="{FF2B5EF4-FFF2-40B4-BE49-F238E27FC236}">
                <a16:creationId xmlns:a16="http://schemas.microsoft.com/office/drawing/2014/main" id="{750A4D38-227F-45D8-833A-D5F13F88387F}"/>
              </a:ext>
            </a:extLst>
          </p:cNvPr>
          <p:cNvSpPr txBox="1">
            <a:spLocks/>
          </p:cNvSpPr>
          <p:nvPr/>
        </p:nvSpPr>
        <p:spPr>
          <a:xfrm>
            <a:off x="10972800" y="4549140"/>
            <a:ext cx="1859280" cy="12039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a:t>RMSE</a:t>
            </a:r>
          </a:p>
          <a:p>
            <a:pPr marL="0" indent="0">
              <a:buFont typeface="Arial" panose="020B0604020202020204" pitchFamily="34" charset="0"/>
              <a:buNone/>
            </a:pPr>
            <a:r>
              <a:rPr lang="en-IN"/>
              <a:t>0.488</a:t>
            </a:r>
          </a:p>
        </p:txBody>
      </p:sp>
      <p:pic>
        <p:nvPicPr>
          <p:cNvPr id="7" name="Picture 6">
            <a:extLst>
              <a:ext uri="{FF2B5EF4-FFF2-40B4-BE49-F238E27FC236}">
                <a16:creationId xmlns:a16="http://schemas.microsoft.com/office/drawing/2014/main" id="{C18C06C8-683D-4571-885F-8A00984B33E1}"/>
              </a:ext>
            </a:extLst>
          </p:cNvPr>
          <p:cNvPicPr>
            <a:picLocks noChangeAspect="1"/>
          </p:cNvPicPr>
          <p:nvPr/>
        </p:nvPicPr>
        <p:blipFill rotWithShape="1">
          <a:blip r:embed="rId2">
            <a:extLst>
              <a:ext uri="{28A0092B-C50C-407E-A947-70E740481C1C}">
                <a14:useLocalDpi xmlns:a14="http://schemas.microsoft.com/office/drawing/2010/main" val="0"/>
              </a:ext>
            </a:extLst>
          </a:blip>
          <a:srcRect l="6828" t="11258" r="8797"/>
          <a:stretch/>
        </p:blipFill>
        <p:spPr>
          <a:xfrm>
            <a:off x="655320" y="1173479"/>
            <a:ext cx="10134600" cy="2591435"/>
          </a:xfrm>
          <a:prstGeom prst="rect">
            <a:avLst/>
          </a:prstGeom>
        </p:spPr>
      </p:pic>
      <p:pic>
        <p:nvPicPr>
          <p:cNvPr id="16" name="Picture 15" descr="Chart, line chart&#10;&#10;Description automatically generated">
            <a:extLst>
              <a:ext uri="{FF2B5EF4-FFF2-40B4-BE49-F238E27FC236}">
                <a16:creationId xmlns:a16="http://schemas.microsoft.com/office/drawing/2014/main" id="{78B16113-EEAC-48D7-8580-2FCCAF25DD33}"/>
              </a:ext>
            </a:extLst>
          </p:cNvPr>
          <p:cNvPicPr>
            <a:picLocks noChangeAspect="1"/>
          </p:cNvPicPr>
          <p:nvPr/>
        </p:nvPicPr>
        <p:blipFill rotWithShape="1">
          <a:blip r:embed="rId3">
            <a:extLst>
              <a:ext uri="{28A0092B-C50C-407E-A947-70E740481C1C}">
                <a14:useLocalDpi xmlns:a14="http://schemas.microsoft.com/office/drawing/2010/main" val="0"/>
              </a:ext>
            </a:extLst>
          </a:blip>
          <a:srcRect l="6979" t="10443" r="8949"/>
          <a:stretch/>
        </p:blipFill>
        <p:spPr>
          <a:xfrm>
            <a:off x="655320" y="3901440"/>
            <a:ext cx="10134600" cy="2591435"/>
          </a:xfrm>
          <a:prstGeom prst="rect">
            <a:avLst/>
          </a:prstGeom>
        </p:spPr>
      </p:pic>
      <p:pic>
        <p:nvPicPr>
          <p:cNvPr id="8" name="Picture 7" descr="Graphical user interface, application, table&#10;&#10;Description automatically generated">
            <a:extLst>
              <a:ext uri="{FF2B5EF4-FFF2-40B4-BE49-F238E27FC236}">
                <a16:creationId xmlns:a16="http://schemas.microsoft.com/office/drawing/2014/main" id="{14F1DC8A-081A-453A-A24F-AD5AE33ABE04}"/>
              </a:ext>
            </a:extLst>
          </p:cNvPr>
          <p:cNvPicPr>
            <a:picLocks noChangeAspect="1"/>
          </p:cNvPicPr>
          <p:nvPr/>
        </p:nvPicPr>
        <p:blipFill rotWithShape="1">
          <a:blip r:embed="rId4">
            <a:extLst>
              <a:ext uri="{28A0092B-C50C-407E-A947-70E740481C1C}">
                <a14:useLocalDpi xmlns:a14="http://schemas.microsoft.com/office/drawing/2010/main" val="0"/>
              </a:ext>
            </a:extLst>
          </a:blip>
          <a:srcRect l="22504" t="24485" r="34193" b="38888"/>
          <a:stretch/>
        </p:blipFill>
        <p:spPr>
          <a:xfrm>
            <a:off x="9311537" y="2660332"/>
            <a:ext cx="1173549" cy="501015"/>
          </a:xfrm>
          <a:prstGeom prst="rect">
            <a:avLst/>
          </a:prstGeom>
        </p:spPr>
      </p:pic>
      <p:pic>
        <p:nvPicPr>
          <p:cNvPr id="9" name="Picture 8" descr="Graphical user interface, application, table&#10;&#10;Description automatically generated">
            <a:extLst>
              <a:ext uri="{FF2B5EF4-FFF2-40B4-BE49-F238E27FC236}">
                <a16:creationId xmlns:a16="http://schemas.microsoft.com/office/drawing/2014/main" id="{8CA020B6-7C27-40C4-98B8-E3FECD9B0F1A}"/>
              </a:ext>
            </a:extLst>
          </p:cNvPr>
          <p:cNvPicPr>
            <a:picLocks noChangeAspect="1"/>
          </p:cNvPicPr>
          <p:nvPr/>
        </p:nvPicPr>
        <p:blipFill rotWithShape="1">
          <a:blip r:embed="rId4">
            <a:extLst>
              <a:ext uri="{28A0092B-C50C-407E-A947-70E740481C1C}">
                <a14:useLocalDpi xmlns:a14="http://schemas.microsoft.com/office/drawing/2010/main" val="0"/>
              </a:ext>
            </a:extLst>
          </a:blip>
          <a:srcRect l="22504" t="24485" r="34193" b="38888"/>
          <a:stretch/>
        </p:blipFill>
        <p:spPr>
          <a:xfrm>
            <a:off x="9311537" y="4115752"/>
            <a:ext cx="1173549" cy="501015"/>
          </a:xfrm>
          <a:prstGeom prst="rect">
            <a:avLst/>
          </a:prstGeom>
        </p:spPr>
      </p:pic>
    </p:spTree>
    <p:extLst>
      <p:ext uri="{BB962C8B-B14F-4D97-AF65-F5344CB8AC3E}">
        <p14:creationId xmlns:p14="http://schemas.microsoft.com/office/powerpoint/2010/main" val="42132092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091B3-B550-4F4F-9C7D-B90F345C11B0}"/>
              </a:ext>
            </a:extLst>
          </p:cNvPr>
          <p:cNvSpPr>
            <a:spLocks noGrp="1"/>
          </p:cNvSpPr>
          <p:nvPr>
            <p:ph type="title"/>
          </p:nvPr>
        </p:nvSpPr>
        <p:spPr>
          <a:xfrm>
            <a:off x="838200" y="365125"/>
            <a:ext cx="10515600" cy="808355"/>
          </a:xfrm>
        </p:spPr>
        <p:txBody>
          <a:bodyPr>
            <a:normAutofit/>
          </a:bodyPr>
          <a:lstStyle/>
          <a:p>
            <a:r>
              <a:rPr lang="en-IN"/>
              <a:t>Visibility: Predicted vs Actual</a:t>
            </a:r>
          </a:p>
        </p:txBody>
      </p:sp>
      <p:sp>
        <p:nvSpPr>
          <p:cNvPr id="11" name="Content Placeholder 2">
            <a:extLst>
              <a:ext uri="{FF2B5EF4-FFF2-40B4-BE49-F238E27FC236}">
                <a16:creationId xmlns:a16="http://schemas.microsoft.com/office/drawing/2014/main" id="{C2DA69C7-6C7C-4158-8807-32EE32E6557C}"/>
              </a:ext>
            </a:extLst>
          </p:cNvPr>
          <p:cNvSpPr>
            <a:spLocks noGrp="1"/>
          </p:cNvSpPr>
          <p:nvPr>
            <p:ph idx="1"/>
          </p:nvPr>
        </p:nvSpPr>
        <p:spPr>
          <a:xfrm>
            <a:off x="10789920" y="1706880"/>
            <a:ext cx="1859280" cy="1203960"/>
          </a:xfrm>
        </p:spPr>
        <p:txBody>
          <a:bodyPr/>
          <a:lstStyle/>
          <a:p>
            <a:pPr marL="0" indent="0">
              <a:buNone/>
            </a:pPr>
            <a:r>
              <a:rPr lang="en-IN"/>
              <a:t>RMSE</a:t>
            </a:r>
          </a:p>
          <a:p>
            <a:pPr marL="0" indent="0">
              <a:buNone/>
            </a:pPr>
            <a:r>
              <a:rPr lang="en-IN"/>
              <a:t>3.625</a:t>
            </a:r>
          </a:p>
        </p:txBody>
      </p:sp>
      <p:sp>
        <p:nvSpPr>
          <p:cNvPr id="14" name="Content Placeholder 2">
            <a:extLst>
              <a:ext uri="{FF2B5EF4-FFF2-40B4-BE49-F238E27FC236}">
                <a16:creationId xmlns:a16="http://schemas.microsoft.com/office/drawing/2014/main" id="{750A4D38-227F-45D8-833A-D5F13F88387F}"/>
              </a:ext>
            </a:extLst>
          </p:cNvPr>
          <p:cNvSpPr txBox="1">
            <a:spLocks/>
          </p:cNvSpPr>
          <p:nvPr/>
        </p:nvSpPr>
        <p:spPr>
          <a:xfrm>
            <a:off x="10972800" y="4549140"/>
            <a:ext cx="1859280" cy="12039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a:t>RMSE</a:t>
            </a:r>
          </a:p>
          <a:p>
            <a:pPr marL="0" indent="0">
              <a:buFont typeface="Arial" panose="020B0604020202020204" pitchFamily="34" charset="0"/>
              <a:buNone/>
            </a:pPr>
            <a:r>
              <a:rPr lang="en-IN"/>
              <a:t>0.224</a:t>
            </a:r>
          </a:p>
        </p:txBody>
      </p:sp>
      <p:pic>
        <p:nvPicPr>
          <p:cNvPr id="4" name="Picture 3" descr="Chart, line chart&#10;&#10;Description automatically generated">
            <a:extLst>
              <a:ext uri="{FF2B5EF4-FFF2-40B4-BE49-F238E27FC236}">
                <a16:creationId xmlns:a16="http://schemas.microsoft.com/office/drawing/2014/main" id="{0AC10968-DDA4-417B-B5AA-048F6370CCEE}"/>
              </a:ext>
            </a:extLst>
          </p:cNvPr>
          <p:cNvPicPr>
            <a:picLocks noChangeAspect="1"/>
          </p:cNvPicPr>
          <p:nvPr/>
        </p:nvPicPr>
        <p:blipFill rotWithShape="1">
          <a:blip r:embed="rId3">
            <a:extLst>
              <a:ext uri="{28A0092B-C50C-407E-A947-70E740481C1C}">
                <a14:useLocalDpi xmlns:a14="http://schemas.microsoft.com/office/drawing/2010/main" val="0"/>
              </a:ext>
            </a:extLst>
          </a:blip>
          <a:srcRect l="6616" t="11091" r="9173"/>
          <a:stretch/>
        </p:blipFill>
        <p:spPr>
          <a:xfrm>
            <a:off x="655320" y="3581400"/>
            <a:ext cx="10134600" cy="3276600"/>
          </a:xfrm>
          <a:prstGeom prst="rect">
            <a:avLst/>
          </a:prstGeom>
        </p:spPr>
      </p:pic>
      <p:pic>
        <p:nvPicPr>
          <p:cNvPr id="6" name="Picture 5" descr="Chart, line chart&#10;&#10;Description automatically generated">
            <a:extLst>
              <a:ext uri="{FF2B5EF4-FFF2-40B4-BE49-F238E27FC236}">
                <a16:creationId xmlns:a16="http://schemas.microsoft.com/office/drawing/2014/main" id="{30C99234-4B92-43F6-B965-59D08EF3B7E9}"/>
              </a:ext>
            </a:extLst>
          </p:cNvPr>
          <p:cNvPicPr>
            <a:picLocks noChangeAspect="1"/>
          </p:cNvPicPr>
          <p:nvPr/>
        </p:nvPicPr>
        <p:blipFill rotWithShape="1">
          <a:blip r:embed="rId4">
            <a:extLst>
              <a:ext uri="{28A0092B-C50C-407E-A947-70E740481C1C}">
                <a14:useLocalDpi xmlns:a14="http://schemas.microsoft.com/office/drawing/2010/main" val="0"/>
              </a:ext>
            </a:extLst>
          </a:blip>
          <a:srcRect l="6070" t="14175" r="9100"/>
          <a:stretch/>
        </p:blipFill>
        <p:spPr>
          <a:xfrm>
            <a:off x="655320" y="1104899"/>
            <a:ext cx="10134600" cy="2476501"/>
          </a:xfrm>
          <a:prstGeom prst="rect">
            <a:avLst/>
          </a:prstGeom>
        </p:spPr>
      </p:pic>
      <p:pic>
        <p:nvPicPr>
          <p:cNvPr id="7" name="Picture 6" descr="Graphical user interface, application, table&#10;&#10;Description automatically generated">
            <a:extLst>
              <a:ext uri="{FF2B5EF4-FFF2-40B4-BE49-F238E27FC236}">
                <a16:creationId xmlns:a16="http://schemas.microsoft.com/office/drawing/2014/main" id="{F960038A-2F2A-4FFF-A49D-A27776E99411}"/>
              </a:ext>
            </a:extLst>
          </p:cNvPr>
          <p:cNvPicPr>
            <a:picLocks noChangeAspect="1"/>
          </p:cNvPicPr>
          <p:nvPr/>
        </p:nvPicPr>
        <p:blipFill rotWithShape="1">
          <a:blip r:embed="rId5">
            <a:extLst>
              <a:ext uri="{28A0092B-C50C-407E-A947-70E740481C1C}">
                <a14:useLocalDpi xmlns:a14="http://schemas.microsoft.com/office/drawing/2010/main" val="0"/>
              </a:ext>
            </a:extLst>
          </a:blip>
          <a:srcRect l="22504" t="24485" r="34193" b="38888"/>
          <a:stretch/>
        </p:blipFill>
        <p:spPr>
          <a:xfrm>
            <a:off x="9456420" y="1173480"/>
            <a:ext cx="1173549" cy="501015"/>
          </a:xfrm>
          <a:prstGeom prst="rect">
            <a:avLst/>
          </a:prstGeom>
        </p:spPr>
      </p:pic>
      <p:pic>
        <p:nvPicPr>
          <p:cNvPr id="8" name="Picture 7" descr="Graphical user interface, application, table&#10;&#10;Description automatically generated">
            <a:extLst>
              <a:ext uri="{FF2B5EF4-FFF2-40B4-BE49-F238E27FC236}">
                <a16:creationId xmlns:a16="http://schemas.microsoft.com/office/drawing/2014/main" id="{B34BD4B9-0764-4B94-BECC-21B48E601947}"/>
              </a:ext>
            </a:extLst>
          </p:cNvPr>
          <p:cNvPicPr>
            <a:picLocks noChangeAspect="1"/>
          </p:cNvPicPr>
          <p:nvPr/>
        </p:nvPicPr>
        <p:blipFill rotWithShape="1">
          <a:blip r:embed="rId5">
            <a:extLst>
              <a:ext uri="{28A0092B-C50C-407E-A947-70E740481C1C}">
                <a14:useLocalDpi xmlns:a14="http://schemas.microsoft.com/office/drawing/2010/main" val="0"/>
              </a:ext>
            </a:extLst>
          </a:blip>
          <a:srcRect l="22504" t="24485" r="34193" b="38888"/>
          <a:stretch/>
        </p:blipFill>
        <p:spPr>
          <a:xfrm>
            <a:off x="9319260" y="3750945"/>
            <a:ext cx="1173549" cy="501015"/>
          </a:xfrm>
          <a:prstGeom prst="rect">
            <a:avLst/>
          </a:prstGeom>
        </p:spPr>
      </p:pic>
    </p:spTree>
    <p:extLst>
      <p:ext uri="{BB962C8B-B14F-4D97-AF65-F5344CB8AC3E}">
        <p14:creationId xmlns:p14="http://schemas.microsoft.com/office/powerpoint/2010/main" val="35846262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091B3-B550-4F4F-9C7D-B90F345C11B0}"/>
              </a:ext>
            </a:extLst>
          </p:cNvPr>
          <p:cNvSpPr>
            <a:spLocks noGrp="1"/>
          </p:cNvSpPr>
          <p:nvPr>
            <p:ph type="title"/>
          </p:nvPr>
        </p:nvSpPr>
        <p:spPr>
          <a:xfrm>
            <a:off x="838200" y="365125"/>
            <a:ext cx="10515600" cy="808355"/>
          </a:xfrm>
        </p:spPr>
        <p:txBody>
          <a:bodyPr/>
          <a:lstStyle/>
          <a:p>
            <a:r>
              <a:rPr lang="en-IN"/>
              <a:t>Precipitation : Predicted vs Actual</a:t>
            </a:r>
          </a:p>
        </p:txBody>
      </p:sp>
      <p:sp>
        <p:nvSpPr>
          <p:cNvPr id="11" name="Content Placeholder 2">
            <a:extLst>
              <a:ext uri="{FF2B5EF4-FFF2-40B4-BE49-F238E27FC236}">
                <a16:creationId xmlns:a16="http://schemas.microsoft.com/office/drawing/2014/main" id="{C2DA69C7-6C7C-4158-8807-32EE32E6557C}"/>
              </a:ext>
            </a:extLst>
          </p:cNvPr>
          <p:cNvSpPr>
            <a:spLocks noGrp="1"/>
          </p:cNvSpPr>
          <p:nvPr>
            <p:ph idx="1"/>
          </p:nvPr>
        </p:nvSpPr>
        <p:spPr>
          <a:xfrm>
            <a:off x="10789920" y="1706880"/>
            <a:ext cx="1859280" cy="1203960"/>
          </a:xfrm>
        </p:spPr>
        <p:txBody>
          <a:bodyPr/>
          <a:lstStyle/>
          <a:p>
            <a:pPr marL="0" indent="0">
              <a:buNone/>
            </a:pPr>
            <a:r>
              <a:rPr lang="en-IN"/>
              <a:t>RMSE</a:t>
            </a:r>
          </a:p>
          <a:p>
            <a:pPr marL="0" indent="0">
              <a:buNone/>
            </a:pPr>
            <a:r>
              <a:rPr lang="en-IN"/>
              <a:t>0.095</a:t>
            </a:r>
          </a:p>
        </p:txBody>
      </p:sp>
      <p:sp>
        <p:nvSpPr>
          <p:cNvPr id="14" name="Content Placeholder 2">
            <a:extLst>
              <a:ext uri="{FF2B5EF4-FFF2-40B4-BE49-F238E27FC236}">
                <a16:creationId xmlns:a16="http://schemas.microsoft.com/office/drawing/2014/main" id="{750A4D38-227F-45D8-833A-D5F13F88387F}"/>
              </a:ext>
            </a:extLst>
          </p:cNvPr>
          <p:cNvSpPr txBox="1">
            <a:spLocks/>
          </p:cNvSpPr>
          <p:nvPr/>
        </p:nvSpPr>
        <p:spPr>
          <a:xfrm>
            <a:off x="10972800" y="4549140"/>
            <a:ext cx="1859280" cy="12039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a:t>RMSE</a:t>
            </a:r>
          </a:p>
          <a:p>
            <a:pPr marL="0" indent="0">
              <a:buFont typeface="Arial" panose="020B0604020202020204" pitchFamily="34" charset="0"/>
              <a:buNone/>
            </a:pPr>
            <a:r>
              <a:rPr lang="en-IN"/>
              <a:t>0.043</a:t>
            </a:r>
          </a:p>
        </p:txBody>
      </p:sp>
      <p:pic>
        <p:nvPicPr>
          <p:cNvPr id="5" name="Picture 4" descr="Chart, line chart&#10;&#10;Description automatically generated">
            <a:extLst>
              <a:ext uri="{FF2B5EF4-FFF2-40B4-BE49-F238E27FC236}">
                <a16:creationId xmlns:a16="http://schemas.microsoft.com/office/drawing/2014/main" id="{6323A01F-0325-467C-84FB-B2B69DB7670D}"/>
              </a:ext>
            </a:extLst>
          </p:cNvPr>
          <p:cNvPicPr>
            <a:picLocks noChangeAspect="1"/>
          </p:cNvPicPr>
          <p:nvPr/>
        </p:nvPicPr>
        <p:blipFill rotWithShape="1">
          <a:blip r:embed="rId2">
            <a:extLst>
              <a:ext uri="{28A0092B-C50C-407E-A947-70E740481C1C}">
                <a14:useLocalDpi xmlns:a14="http://schemas.microsoft.com/office/drawing/2010/main" val="0"/>
              </a:ext>
            </a:extLst>
          </a:blip>
          <a:srcRect l="7131" t="11675" r="8494" b="2511"/>
          <a:stretch/>
        </p:blipFill>
        <p:spPr>
          <a:xfrm>
            <a:off x="838200" y="1036320"/>
            <a:ext cx="9951720" cy="2575560"/>
          </a:xfrm>
          <a:prstGeom prst="rect">
            <a:avLst/>
          </a:prstGeom>
        </p:spPr>
      </p:pic>
      <p:pic>
        <p:nvPicPr>
          <p:cNvPr id="7" name="Picture 6" descr="Chart, line chart, histogram&#10;&#10;Description automatically generated">
            <a:extLst>
              <a:ext uri="{FF2B5EF4-FFF2-40B4-BE49-F238E27FC236}">
                <a16:creationId xmlns:a16="http://schemas.microsoft.com/office/drawing/2014/main" id="{2EDBE1A2-0D1B-431A-8B10-E6A751B835CD}"/>
              </a:ext>
            </a:extLst>
          </p:cNvPr>
          <p:cNvPicPr>
            <a:picLocks noChangeAspect="1"/>
          </p:cNvPicPr>
          <p:nvPr/>
        </p:nvPicPr>
        <p:blipFill rotWithShape="1">
          <a:blip r:embed="rId3">
            <a:extLst>
              <a:ext uri="{28A0092B-C50C-407E-A947-70E740481C1C}">
                <a14:useLocalDpi xmlns:a14="http://schemas.microsoft.com/office/drawing/2010/main" val="0"/>
              </a:ext>
            </a:extLst>
          </a:blip>
          <a:srcRect l="6230" t="9515" r="8317"/>
          <a:stretch/>
        </p:blipFill>
        <p:spPr>
          <a:xfrm>
            <a:off x="838200" y="3863340"/>
            <a:ext cx="9951720" cy="2575560"/>
          </a:xfrm>
          <a:prstGeom prst="rect">
            <a:avLst/>
          </a:prstGeom>
        </p:spPr>
      </p:pic>
      <p:pic>
        <p:nvPicPr>
          <p:cNvPr id="8" name="Picture 7" descr="Graphical user interface, application, table&#10;&#10;Description automatically generated">
            <a:extLst>
              <a:ext uri="{FF2B5EF4-FFF2-40B4-BE49-F238E27FC236}">
                <a16:creationId xmlns:a16="http://schemas.microsoft.com/office/drawing/2014/main" id="{7062366D-8A50-4F8C-B64F-EDB4CB475FC3}"/>
              </a:ext>
            </a:extLst>
          </p:cNvPr>
          <p:cNvPicPr>
            <a:picLocks noChangeAspect="1"/>
          </p:cNvPicPr>
          <p:nvPr/>
        </p:nvPicPr>
        <p:blipFill rotWithShape="1">
          <a:blip r:embed="rId4">
            <a:extLst>
              <a:ext uri="{28A0092B-C50C-407E-A947-70E740481C1C}">
                <a14:useLocalDpi xmlns:a14="http://schemas.microsoft.com/office/drawing/2010/main" val="0"/>
              </a:ext>
            </a:extLst>
          </a:blip>
          <a:srcRect l="22504" t="24485" r="34193" b="38888"/>
          <a:stretch/>
        </p:blipFill>
        <p:spPr>
          <a:xfrm>
            <a:off x="9326777" y="2660332"/>
            <a:ext cx="1173549" cy="501015"/>
          </a:xfrm>
          <a:prstGeom prst="rect">
            <a:avLst/>
          </a:prstGeom>
        </p:spPr>
      </p:pic>
      <p:pic>
        <p:nvPicPr>
          <p:cNvPr id="9" name="Picture 8" descr="Graphical user interface, application, table&#10;&#10;Description automatically generated">
            <a:extLst>
              <a:ext uri="{FF2B5EF4-FFF2-40B4-BE49-F238E27FC236}">
                <a16:creationId xmlns:a16="http://schemas.microsoft.com/office/drawing/2014/main" id="{88943239-4393-4E14-885D-E8ED721D949E}"/>
              </a:ext>
            </a:extLst>
          </p:cNvPr>
          <p:cNvPicPr>
            <a:picLocks noChangeAspect="1"/>
          </p:cNvPicPr>
          <p:nvPr/>
        </p:nvPicPr>
        <p:blipFill rotWithShape="1">
          <a:blip r:embed="rId4">
            <a:extLst>
              <a:ext uri="{28A0092B-C50C-407E-A947-70E740481C1C}">
                <a14:useLocalDpi xmlns:a14="http://schemas.microsoft.com/office/drawing/2010/main" val="0"/>
              </a:ext>
            </a:extLst>
          </a:blip>
          <a:srcRect l="22504" t="24485" r="34193" b="38888"/>
          <a:stretch/>
        </p:blipFill>
        <p:spPr>
          <a:xfrm>
            <a:off x="9280989" y="4153851"/>
            <a:ext cx="1173549" cy="501015"/>
          </a:xfrm>
          <a:prstGeom prst="rect">
            <a:avLst/>
          </a:prstGeom>
        </p:spPr>
      </p:pic>
    </p:spTree>
    <p:extLst>
      <p:ext uri="{BB962C8B-B14F-4D97-AF65-F5344CB8AC3E}">
        <p14:creationId xmlns:p14="http://schemas.microsoft.com/office/powerpoint/2010/main" val="20266727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091B3-B550-4F4F-9C7D-B90F345C11B0}"/>
              </a:ext>
            </a:extLst>
          </p:cNvPr>
          <p:cNvSpPr>
            <a:spLocks noGrp="1"/>
          </p:cNvSpPr>
          <p:nvPr>
            <p:ph type="title"/>
          </p:nvPr>
        </p:nvSpPr>
        <p:spPr>
          <a:xfrm>
            <a:off x="838200" y="365125"/>
            <a:ext cx="10515600" cy="808355"/>
          </a:xfrm>
        </p:spPr>
        <p:txBody>
          <a:bodyPr/>
          <a:lstStyle/>
          <a:p>
            <a:r>
              <a:rPr lang="en-IN"/>
              <a:t>Precipitation : Predicted vs Actual</a:t>
            </a:r>
          </a:p>
        </p:txBody>
      </p:sp>
      <p:sp>
        <p:nvSpPr>
          <p:cNvPr id="11" name="Content Placeholder 2">
            <a:extLst>
              <a:ext uri="{FF2B5EF4-FFF2-40B4-BE49-F238E27FC236}">
                <a16:creationId xmlns:a16="http://schemas.microsoft.com/office/drawing/2014/main" id="{C2DA69C7-6C7C-4158-8807-32EE32E6557C}"/>
              </a:ext>
            </a:extLst>
          </p:cNvPr>
          <p:cNvSpPr>
            <a:spLocks noGrp="1"/>
          </p:cNvSpPr>
          <p:nvPr>
            <p:ph idx="1"/>
          </p:nvPr>
        </p:nvSpPr>
        <p:spPr>
          <a:xfrm>
            <a:off x="10789920" y="1706880"/>
            <a:ext cx="1859280" cy="1203960"/>
          </a:xfrm>
        </p:spPr>
        <p:txBody>
          <a:bodyPr/>
          <a:lstStyle/>
          <a:p>
            <a:pPr marL="0" indent="0">
              <a:buNone/>
            </a:pPr>
            <a:r>
              <a:rPr lang="en-IN"/>
              <a:t>RMSE</a:t>
            </a:r>
          </a:p>
          <a:p>
            <a:pPr marL="0" indent="0">
              <a:buNone/>
            </a:pPr>
            <a:r>
              <a:rPr lang="en-IN"/>
              <a:t>0.050</a:t>
            </a:r>
          </a:p>
        </p:txBody>
      </p:sp>
      <p:sp>
        <p:nvSpPr>
          <p:cNvPr id="14" name="Content Placeholder 2">
            <a:extLst>
              <a:ext uri="{FF2B5EF4-FFF2-40B4-BE49-F238E27FC236}">
                <a16:creationId xmlns:a16="http://schemas.microsoft.com/office/drawing/2014/main" id="{750A4D38-227F-45D8-833A-D5F13F88387F}"/>
              </a:ext>
            </a:extLst>
          </p:cNvPr>
          <p:cNvSpPr txBox="1">
            <a:spLocks/>
          </p:cNvSpPr>
          <p:nvPr/>
        </p:nvSpPr>
        <p:spPr>
          <a:xfrm>
            <a:off x="10972800" y="4549140"/>
            <a:ext cx="1859280" cy="12039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a:t>RMSE</a:t>
            </a:r>
          </a:p>
          <a:p>
            <a:pPr marL="0" indent="0">
              <a:buFont typeface="Arial" panose="020B0604020202020204" pitchFamily="34" charset="0"/>
              <a:buNone/>
            </a:pPr>
            <a:r>
              <a:rPr lang="en-IN"/>
              <a:t>0.051</a:t>
            </a:r>
          </a:p>
        </p:txBody>
      </p:sp>
      <p:pic>
        <p:nvPicPr>
          <p:cNvPr id="4" name="Picture 3" descr="Chart, line chart&#10;&#10;Description automatically generated">
            <a:extLst>
              <a:ext uri="{FF2B5EF4-FFF2-40B4-BE49-F238E27FC236}">
                <a16:creationId xmlns:a16="http://schemas.microsoft.com/office/drawing/2014/main" id="{F73A4366-C681-483E-827C-CF133ECB2734}"/>
              </a:ext>
            </a:extLst>
          </p:cNvPr>
          <p:cNvPicPr>
            <a:picLocks noChangeAspect="1"/>
          </p:cNvPicPr>
          <p:nvPr/>
        </p:nvPicPr>
        <p:blipFill rotWithShape="1">
          <a:blip r:embed="rId2">
            <a:extLst>
              <a:ext uri="{28A0092B-C50C-407E-A947-70E740481C1C}">
                <a14:useLocalDpi xmlns:a14="http://schemas.microsoft.com/office/drawing/2010/main" val="0"/>
              </a:ext>
            </a:extLst>
          </a:blip>
          <a:srcRect l="6069" t="12925" r="9403"/>
          <a:stretch/>
        </p:blipFill>
        <p:spPr>
          <a:xfrm>
            <a:off x="838200" y="1036320"/>
            <a:ext cx="9951720" cy="2758440"/>
          </a:xfrm>
          <a:prstGeom prst="rect">
            <a:avLst/>
          </a:prstGeom>
        </p:spPr>
      </p:pic>
      <p:pic>
        <p:nvPicPr>
          <p:cNvPr id="8" name="Picture 7" descr="Chart, line chart, histogram&#10;&#10;Description automatically generated">
            <a:extLst>
              <a:ext uri="{FF2B5EF4-FFF2-40B4-BE49-F238E27FC236}">
                <a16:creationId xmlns:a16="http://schemas.microsoft.com/office/drawing/2014/main" id="{032DED5D-A70B-453A-9B4E-E5B1EAA0423F}"/>
              </a:ext>
            </a:extLst>
          </p:cNvPr>
          <p:cNvPicPr>
            <a:picLocks noChangeAspect="1"/>
          </p:cNvPicPr>
          <p:nvPr/>
        </p:nvPicPr>
        <p:blipFill rotWithShape="1">
          <a:blip r:embed="rId3">
            <a:extLst>
              <a:ext uri="{28A0092B-C50C-407E-A947-70E740481C1C}">
                <a14:useLocalDpi xmlns:a14="http://schemas.microsoft.com/office/drawing/2010/main" val="0"/>
              </a:ext>
            </a:extLst>
          </a:blip>
          <a:srcRect l="5920" t="10437" r="8343"/>
          <a:stretch/>
        </p:blipFill>
        <p:spPr>
          <a:xfrm>
            <a:off x="792480" y="3764915"/>
            <a:ext cx="10043160" cy="2727960"/>
          </a:xfrm>
          <a:prstGeom prst="rect">
            <a:avLst/>
          </a:prstGeom>
        </p:spPr>
      </p:pic>
      <p:pic>
        <p:nvPicPr>
          <p:cNvPr id="7" name="Picture 6" descr="Graphical user interface, application, table&#10;&#10;Description automatically generated">
            <a:extLst>
              <a:ext uri="{FF2B5EF4-FFF2-40B4-BE49-F238E27FC236}">
                <a16:creationId xmlns:a16="http://schemas.microsoft.com/office/drawing/2014/main" id="{3B81D73D-7540-422C-B9FC-C860594B4B95}"/>
              </a:ext>
            </a:extLst>
          </p:cNvPr>
          <p:cNvPicPr>
            <a:picLocks noChangeAspect="1"/>
          </p:cNvPicPr>
          <p:nvPr/>
        </p:nvPicPr>
        <p:blipFill rotWithShape="1">
          <a:blip r:embed="rId4">
            <a:extLst>
              <a:ext uri="{28A0092B-C50C-407E-A947-70E740481C1C}">
                <a14:useLocalDpi xmlns:a14="http://schemas.microsoft.com/office/drawing/2010/main" val="0"/>
              </a:ext>
            </a:extLst>
          </a:blip>
          <a:srcRect l="22504" t="24485" r="34193" b="38888"/>
          <a:stretch/>
        </p:blipFill>
        <p:spPr>
          <a:xfrm>
            <a:off x="9425940" y="1189672"/>
            <a:ext cx="1173549" cy="501015"/>
          </a:xfrm>
          <a:prstGeom prst="rect">
            <a:avLst/>
          </a:prstGeom>
        </p:spPr>
      </p:pic>
      <p:pic>
        <p:nvPicPr>
          <p:cNvPr id="9" name="Picture 8" descr="Graphical user interface, application, table&#10;&#10;Description automatically generated">
            <a:extLst>
              <a:ext uri="{FF2B5EF4-FFF2-40B4-BE49-F238E27FC236}">
                <a16:creationId xmlns:a16="http://schemas.microsoft.com/office/drawing/2014/main" id="{C61A0DC9-D683-4384-85D8-E46BC34BD80F}"/>
              </a:ext>
            </a:extLst>
          </p:cNvPr>
          <p:cNvPicPr>
            <a:picLocks noChangeAspect="1"/>
          </p:cNvPicPr>
          <p:nvPr/>
        </p:nvPicPr>
        <p:blipFill rotWithShape="1">
          <a:blip r:embed="rId4">
            <a:extLst>
              <a:ext uri="{28A0092B-C50C-407E-A947-70E740481C1C}">
                <a14:useLocalDpi xmlns:a14="http://schemas.microsoft.com/office/drawing/2010/main" val="0"/>
              </a:ext>
            </a:extLst>
          </a:blip>
          <a:srcRect l="22504" t="24485" r="34193" b="38888"/>
          <a:stretch/>
        </p:blipFill>
        <p:spPr>
          <a:xfrm>
            <a:off x="9258300" y="3981768"/>
            <a:ext cx="1173549" cy="501015"/>
          </a:xfrm>
          <a:prstGeom prst="rect">
            <a:avLst/>
          </a:prstGeom>
        </p:spPr>
      </p:pic>
    </p:spTree>
    <p:extLst>
      <p:ext uri="{BB962C8B-B14F-4D97-AF65-F5344CB8AC3E}">
        <p14:creationId xmlns:p14="http://schemas.microsoft.com/office/powerpoint/2010/main" val="33459570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521BD-E5EF-4D88-B378-2019D32CDE3E}"/>
              </a:ext>
            </a:extLst>
          </p:cNvPr>
          <p:cNvSpPr>
            <a:spLocks noGrp="1"/>
          </p:cNvSpPr>
          <p:nvPr>
            <p:ph type="title"/>
          </p:nvPr>
        </p:nvSpPr>
        <p:spPr/>
        <p:txBody>
          <a:bodyPr/>
          <a:lstStyle/>
          <a:p>
            <a:r>
              <a:rPr lang="en-US"/>
              <a:t>Predictions for Near Future:</a:t>
            </a:r>
            <a:endParaRPr lang="en-IN"/>
          </a:p>
        </p:txBody>
      </p:sp>
      <p:graphicFrame>
        <p:nvGraphicFramePr>
          <p:cNvPr id="16" name="Content Placeholder 15">
            <a:extLst>
              <a:ext uri="{FF2B5EF4-FFF2-40B4-BE49-F238E27FC236}">
                <a16:creationId xmlns:a16="http://schemas.microsoft.com/office/drawing/2014/main" id="{476F9083-E2E2-4CA3-827B-93BB6D724E98}"/>
              </a:ext>
            </a:extLst>
          </p:cNvPr>
          <p:cNvGraphicFramePr>
            <a:graphicFrameLocks noGrp="1"/>
          </p:cNvGraphicFramePr>
          <p:nvPr>
            <p:ph idx="1"/>
          </p:nvPr>
        </p:nvGraphicFramePr>
        <p:xfrm>
          <a:off x="6356131" y="1690689"/>
          <a:ext cx="4343400" cy="480218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7" name="Content Placeholder 15">
            <a:extLst>
              <a:ext uri="{FF2B5EF4-FFF2-40B4-BE49-F238E27FC236}">
                <a16:creationId xmlns:a16="http://schemas.microsoft.com/office/drawing/2014/main" id="{9B476DDF-B9CD-4678-A9A3-9E2B2754F926}"/>
              </a:ext>
            </a:extLst>
          </p:cNvPr>
          <p:cNvGraphicFramePr>
            <a:graphicFrameLocks/>
          </p:cNvGraphicFramePr>
          <p:nvPr>
            <p:extLst>
              <p:ext uri="{D42A27DB-BD31-4B8C-83A1-F6EECF244321}">
                <p14:modId xmlns:p14="http://schemas.microsoft.com/office/powerpoint/2010/main" val="268856219"/>
              </p:ext>
            </p:extLst>
          </p:nvPr>
        </p:nvGraphicFramePr>
        <p:xfrm>
          <a:off x="1645278" y="1612349"/>
          <a:ext cx="4343400" cy="496887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255297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521BD-E5EF-4D88-B378-2019D32CDE3E}"/>
              </a:ext>
            </a:extLst>
          </p:cNvPr>
          <p:cNvSpPr>
            <a:spLocks noGrp="1"/>
          </p:cNvSpPr>
          <p:nvPr>
            <p:ph type="title"/>
          </p:nvPr>
        </p:nvSpPr>
        <p:spPr/>
        <p:txBody>
          <a:bodyPr/>
          <a:lstStyle/>
          <a:p>
            <a:r>
              <a:rPr lang="en-US"/>
              <a:t>Predictions for Near Future:</a:t>
            </a:r>
            <a:endParaRPr lang="en-IN"/>
          </a:p>
        </p:txBody>
      </p:sp>
      <p:graphicFrame>
        <p:nvGraphicFramePr>
          <p:cNvPr id="16" name="Content Placeholder 15">
            <a:extLst>
              <a:ext uri="{FF2B5EF4-FFF2-40B4-BE49-F238E27FC236}">
                <a16:creationId xmlns:a16="http://schemas.microsoft.com/office/drawing/2014/main" id="{476F9083-E2E2-4CA3-827B-93BB6D724E98}"/>
              </a:ext>
            </a:extLst>
          </p:cNvPr>
          <p:cNvGraphicFramePr>
            <a:graphicFrameLocks noGrp="1"/>
          </p:cNvGraphicFramePr>
          <p:nvPr>
            <p:ph idx="1"/>
          </p:nvPr>
        </p:nvGraphicFramePr>
        <p:xfrm>
          <a:off x="6356131" y="1539241"/>
          <a:ext cx="4343400" cy="495363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7" name="Content Placeholder 15">
            <a:extLst>
              <a:ext uri="{FF2B5EF4-FFF2-40B4-BE49-F238E27FC236}">
                <a16:creationId xmlns:a16="http://schemas.microsoft.com/office/drawing/2014/main" id="{9B476DDF-B9CD-4678-A9A3-9E2B2754F926}"/>
              </a:ext>
            </a:extLst>
          </p:cNvPr>
          <p:cNvGraphicFramePr>
            <a:graphicFrameLocks/>
          </p:cNvGraphicFramePr>
          <p:nvPr/>
        </p:nvGraphicFramePr>
        <p:xfrm>
          <a:off x="1181452" y="1539241"/>
          <a:ext cx="4343400" cy="495363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9131862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104</Slides>
  <Notes>10</Notes>
  <HiddenSlides>0</HiddenSlides>
  <ScaleCrop>false</ScaleCrop>
  <HeadingPairs>
    <vt:vector size="4" baseType="variant">
      <vt:variant>
        <vt:lpstr>Theme</vt:lpstr>
      </vt:variant>
      <vt:variant>
        <vt:i4>2</vt:i4>
      </vt:variant>
      <vt:variant>
        <vt:lpstr>Slide Titles</vt:lpstr>
      </vt:variant>
      <vt:variant>
        <vt:i4>104</vt:i4>
      </vt:variant>
    </vt:vector>
  </HeadingPairs>
  <TitlesOfParts>
    <vt:vector size="106" baseType="lpstr">
      <vt:lpstr>Office Theme</vt:lpstr>
      <vt:lpstr>1_Office Theme</vt:lpstr>
      <vt:lpstr>Global Climate Change</vt:lpstr>
      <vt:lpstr>Background and Motivation</vt:lpstr>
      <vt:lpstr>Causes:</vt:lpstr>
      <vt:lpstr>Causes</vt:lpstr>
      <vt:lpstr>Causes</vt:lpstr>
      <vt:lpstr>Causes</vt:lpstr>
      <vt:lpstr>Effects</vt:lpstr>
      <vt:lpstr>Effects</vt:lpstr>
      <vt:lpstr>Effects:</vt:lpstr>
      <vt:lpstr>We will be working on these features throughout our project..</vt:lpstr>
      <vt:lpstr>World Average</vt:lpstr>
      <vt:lpstr>Global Consumption of Fossil fuels</vt:lpstr>
      <vt:lpstr>Energy consumption</vt:lpstr>
      <vt:lpstr>Our Approach</vt:lpstr>
      <vt:lpstr>USA</vt:lpstr>
      <vt:lpstr>UK</vt:lpstr>
      <vt:lpstr>Australia</vt:lpstr>
      <vt:lpstr>Russia</vt:lpstr>
      <vt:lpstr>Fossil Fuel Consumption across Four countries</vt:lpstr>
      <vt:lpstr>Carbon Emissions</vt:lpstr>
      <vt:lpstr>Temperature change</vt:lpstr>
      <vt:lpstr>GreenLand Ice sheet Mass</vt:lpstr>
      <vt:lpstr>Melting Ice</vt:lpstr>
      <vt:lpstr>Shallower ocean warming describes depths between 0 and 700 meters. Deeper ocean warming is between 700 and 2,000 meters. </vt:lpstr>
      <vt:lpstr>Predictions</vt:lpstr>
      <vt:lpstr>Regression</vt:lpstr>
      <vt:lpstr>Goal</vt:lpstr>
      <vt:lpstr>Data in Consideration</vt:lpstr>
      <vt:lpstr>Dropping NA Columns</vt:lpstr>
      <vt:lpstr>Feature Selection using Correlation - Russia</vt:lpstr>
      <vt:lpstr>Feature Selection - Australia</vt:lpstr>
      <vt:lpstr>Feature Selection – United States</vt:lpstr>
      <vt:lpstr>Feature Selection – United Kingdom</vt:lpstr>
      <vt:lpstr>Feature Analysis</vt:lpstr>
      <vt:lpstr>Pre-Processing</vt:lpstr>
      <vt:lpstr>Parameter Tuning - RandmoizedSearchCV</vt:lpstr>
      <vt:lpstr>RandomizedSearchCV</vt:lpstr>
      <vt:lpstr>Evaluation Metrics</vt:lpstr>
      <vt:lpstr>Cross Validation on Train</vt:lpstr>
      <vt:lpstr>Actual vs Predicted</vt:lpstr>
      <vt:lpstr>Actual vs Predicted Continued..</vt:lpstr>
      <vt:lpstr>Cross Validation Score Mean</vt:lpstr>
      <vt:lpstr>Comparision of Models -</vt:lpstr>
      <vt:lpstr>Comparision of Models Contd..</vt:lpstr>
      <vt:lpstr>Classification</vt:lpstr>
      <vt:lpstr>Goal</vt:lpstr>
      <vt:lpstr>Data</vt:lpstr>
      <vt:lpstr>Classes/Categories for Temperature</vt:lpstr>
      <vt:lpstr>Classes/Categories for Conditions</vt:lpstr>
      <vt:lpstr>           Pair Plots          Temperature</vt:lpstr>
      <vt:lpstr>          Pair Plots           Conditions</vt:lpstr>
      <vt:lpstr>Features considered</vt:lpstr>
      <vt:lpstr>Classification Models</vt:lpstr>
      <vt:lpstr>Cross Validation</vt:lpstr>
      <vt:lpstr>Cross Validation</vt:lpstr>
      <vt:lpstr>Normalizing and Finding Accuracies</vt:lpstr>
      <vt:lpstr>Model Comparisions For Temperature</vt:lpstr>
      <vt:lpstr>Models Comparisions</vt:lpstr>
      <vt:lpstr>Model comparisions for Conditions</vt:lpstr>
      <vt:lpstr>Model Comparisions</vt:lpstr>
      <vt:lpstr>Anomaly Detection</vt:lpstr>
      <vt:lpstr>Global Land Average</vt:lpstr>
      <vt:lpstr>Uncertainties in Global Land Average Data</vt:lpstr>
      <vt:lpstr>Global Land and Ocean Average Temperature</vt:lpstr>
      <vt:lpstr>Coal Consumption as direct energy</vt:lpstr>
      <vt:lpstr>Oil consumption as direct energy</vt:lpstr>
      <vt:lpstr>Gas consumption as direct energy</vt:lpstr>
      <vt:lpstr>Global Population</vt:lpstr>
      <vt:lpstr>Rise in the  sea level</vt:lpstr>
      <vt:lpstr>Annual Average drought conditions in USA</vt:lpstr>
      <vt:lpstr>Annual Co2 emissions</vt:lpstr>
      <vt:lpstr>Annual Co2 emissions</vt:lpstr>
      <vt:lpstr>Daily Temperature</vt:lpstr>
      <vt:lpstr>Daily Temperature</vt:lpstr>
      <vt:lpstr>Daily Precipitation</vt:lpstr>
      <vt:lpstr>Daily Precipitation</vt:lpstr>
      <vt:lpstr>Daily Wind speed</vt:lpstr>
      <vt:lpstr>Daily Wind speed</vt:lpstr>
      <vt:lpstr>Evaluation</vt:lpstr>
      <vt:lpstr>Local Outlier Factor</vt:lpstr>
      <vt:lpstr>Time series Forecasting</vt:lpstr>
      <vt:lpstr>Goal</vt:lpstr>
      <vt:lpstr>P</vt:lpstr>
      <vt:lpstr>Arima Model Implementation:</vt:lpstr>
      <vt:lpstr>Global Gas Consumption: Predicted vs Actual</vt:lpstr>
      <vt:lpstr>Global Coal Consumption: Predicted vs Actual</vt:lpstr>
      <vt:lpstr>Global Oil Consumption: Predicted vs Actual </vt:lpstr>
      <vt:lpstr>Temperature: Predicted vs Actual</vt:lpstr>
      <vt:lpstr>Temperature: Predicted vs Actual</vt:lpstr>
      <vt:lpstr>Wind Speed : Predicted vs Actual</vt:lpstr>
      <vt:lpstr>Wind Speed : Predicted vs Actual</vt:lpstr>
      <vt:lpstr>Relative Humidity: Predicted vs Actual</vt:lpstr>
      <vt:lpstr>Relative Humidity : Predicted vs Actual</vt:lpstr>
      <vt:lpstr>Visibility: Predicted vs Actual</vt:lpstr>
      <vt:lpstr>Visibility: Predicted vs Actual</vt:lpstr>
      <vt:lpstr>Precipitation : Predicted vs Actual</vt:lpstr>
      <vt:lpstr>Precipitation : Predicted vs Actual</vt:lpstr>
      <vt:lpstr>Predictions for Near Future:</vt:lpstr>
      <vt:lpstr>Predictions for Near Future:</vt:lpstr>
      <vt:lpstr>Predictions for Near Future:</vt:lpstr>
      <vt:lpstr>Conclusion:</vt:lpstr>
      <vt:lpstr>Future Works: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Climate Change</dc:title>
  <dc:creator>Likitha Vemulapalli</dc:creator>
  <cp:revision>3</cp:revision>
  <dcterms:created xsi:type="dcterms:W3CDTF">2020-11-23T16:49:45Z</dcterms:created>
  <dcterms:modified xsi:type="dcterms:W3CDTF">2020-11-26T10:42:32Z</dcterms:modified>
</cp:coreProperties>
</file>